
<file path=[Content_Types].xml><?xml version="1.0" encoding="utf-8"?>
<Types xmlns="http://schemas.openxmlformats.org/package/2006/content-types">
  <Default Extension="gif" ContentType="image/gif"/>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7"/>
  </p:notesMasterIdLst>
  <p:handoutMasterIdLst>
    <p:handoutMasterId r:id="rId58"/>
  </p:handout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8" r:id="rId28"/>
    <p:sldId id="285" r:id="rId29"/>
    <p:sldId id="284" r:id="rId30"/>
    <p:sldId id="270" r:id="rId31"/>
    <p:sldId id="286" r:id="rId32"/>
    <p:sldId id="287" r:id="rId33"/>
    <p:sldId id="289" r:id="rId34"/>
    <p:sldId id="290" r:id="rId35"/>
    <p:sldId id="291" r:id="rId36"/>
    <p:sldId id="292" r:id="rId37"/>
    <p:sldId id="293" r:id="rId38"/>
    <p:sldId id="294" r:id="rId39"/>
    <p:sldId id="295" r:id="rId40"/>
    <p:sldId id="311"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2E52"/>
    <a:srgbClr val="101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6CCEB9-73D9-4CF6-8EAD-30048B62544A}" v="15" dt="2021-01-07T21:28:25.694"/>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114" d="100"/>
          <a:sy n="114" d="100"/>
        </p:scale>
        <p:origin x="477" y="9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02E69C-C948-4794-A99B-0319408F40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47821E2-A7BF-4BB8-9375-1D75EF73EC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06BDDEF-2BE4-4C42-B84E-B55864785221}" type="datetimeFigureOut">
              <a:rPr lang="en-US" smtClean="0"/>
              <a:t>1/11/2021</a:t>
            </a:fld>
            <a:endParaRPr lang="en-US"/>
          </a:p>
        </p:txBody>
      </p:sp>
      <p:sp>
        <p:nvSpPr>
          <p:cNvPr id="4" name="Footer Placeholder 3">
            <a:extLst>
              <a:ext uri="{FF2B5EF4-FFF2-40B4-BE49-F238E27FC236}">
                <a16:creationId xmlns:a16="http://schemas.microsoft.com/office/drawing/2014/main" id="{67A90CCB-E6A1-4F38-A8F5-B07DF644EF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47B82B-2E27-44DA-9DCA-03B061ACF01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DEC886-5094-43C8-AE0E-B37E3EE25673}" type="slidenum">
              <a:rPr lang="en-US" smtClean="0"/>
              <a:t>‹#›</a:t>
            </a:fld>
            <a:endParaRPr lang="en-US"/>
          </a:p>
        </p:txBody>
      </p:sp>
    </p:spTree>
    <p:extLst>
      <p:ext uri="{BB962C8B-B14F-4D97-AF65-F5344CB8AC3E}">
        <p14:creationId xmlns:p14="http://schemas.microsoft.com/office/powerpoint/2010/main" val="106961539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789D4-B83C-4BAB-8FC1-A0C8C945D181}"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AF5736-4BB5-425A-A7A2-6E8A0A2235AE}" type="slidenum">
              <a:rPr lang="en-US" smtClean="0"/>
              <a:t>‹#›</a:t>
            </a:fld>
            <a:endParaRPr lang="en-US"/>
          </a:p>
        </p:txBody>
      </p:sp>
    </p:spTree>
    <p:extLst>
      <p:ext uri="{BB962C8B-B14F-4D97-AF65-F5344CB8AC3E}">
        <p14:creationId xmlns:p14="http://schemas.microsoft.com/office/powerpoint/2010/main" val="1408416400"/>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BDBC-D952-4E61-AA33-277C060F410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0441E6-4E76-4F0C-AA60-73AD4C4B924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298095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78B782C-2C1F-495E-A3D9-8AB821895D67}"/>
              </a:ext>
            </a:extLst>
          </p:cNvPr>
          <p:cNvSpPr/>
          <p:nvPr userDrawn="1"/>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Slide Number Placeholder 4">
            <a:extLst>
              <a:ext uri="{FF2B5EF4-FFF2-40B4-BE49-F238E27FC236}">
                <a16:creationId xmlns:a16="http://schemas.microsoft.com/office/drawing/2014/main" id="{B1A45879-18B1-45CB-93F8-BE195E423AD4}"/>
              </a:ext>
            </a:extLst>
          </p:cNvPr>
          <p:cNvSpPr txBox="1">
            <a:spLocks/>
          </p:cNvSpPr>
          <p:nvPr userDrawn="1"/>
        </p:nvSpPr>
        <p:spPr>
          <a:xfrm>
            <a:off x="8485909" y="6284336"/>
            <a:ext cx="3332566"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3C129E0-BF40-4729-8B4C-58FC4ADB4E33}" type="slidenum">
              <a:rPr lang="en-US" sz="1600" b="1" smtClean="0">
                <a:solidFill>
                  <a:schemeClr val="bg1"/>
                </a:solidFill>
              </a:rPr>
              <a:pPr/>
              <a:t>‹#›</a:t>
            </a:fld>
            <a:endParaRPr lang="en-US" sz="1600" b="1" dirty="0">
              <a:solidFill>
                <a:schemeClr val="bg1"/>
              </a:solidFill>
            </a:endParaRPr>
          </a:p>
        </p:txBody>
      </p:sp>
      <p:sp>
        <p:nvSpPr>
          <p:cNvPr id="12" name="Rectangle 11">
            <a:extLst>
              <a:ext uri="{FF2B5EF4-FFF2-40B4-BE49-F238E27FC236}">
                <a16:creationId xmlns:a16="http://schemas.microsoft.com/office/drawing/2014/main" id="{89BCA415-752A-4FAC-B6B5-F835A5E74F59}"/>
              </a:ext>
            </a:extLst>
          </p:cNvPr>
          <p:cNvSpPr/>
          <p:nvPr userDrawn="1"/>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garden&#10;&#10;Description automatically generated">
            <a:extLst>
              <a:ext uri="{FF2B5EF4-FFF2-40B4-BE49-F238E27FC236}">
                <a16:creationId xmlns:a16="http://schemas.microsoft.com/office/drawing/2014/main" id="{CB96639F-268F-4513-A539-361EBB17B26E}"/>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5" name="Title 1">
            <a:extLst>
              <a:ext uri="{FF2B5EF4-FFF2-40B4-BE49-F238E27FC236}">
                <a16:creationId xmlns:a16="http://schemas.microsoft.com/office/drawing/2014/main" id="{62B479FE-BA84-4057-BC04-B30F9719EA69}"/>
              </a:ext>
            </a:extLst>
          </p:cNvPr>
          <p:cNvSpPr>
            <a:spLocks noGrp="1"/>
          </p:cNvSpPr>
          <p:nvPr>
            <p:ph type="ctrTitle"/>
          </p:nvPr>
        </p:nvSpPr>
        <p:spPr>
          <a:xfrm>
            <a:off x="23332" y="224039"/>
            <a:ext cx="9144000" cy="913641"/>
          </a:xfrm>
          <a:prstGeom prst="rect">
            <a:avLst/>
          </a:prstGeo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671837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jpe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AAEE643-E93E-480E-A4C7-CFC3666F91BF}"/>
              </a:ext>
            </a:extLst>
          </p:cNvPr>
          <p:cNvSpPr>
            <a:spLocks noGrp="1"/>
          </p:cNvSpPr>
          <p:nvPr>
            <p:ph type="ftr" sz="quarter" idx="3"/>
          </p:nvPr>
        </p:nvSpPr>
        <p:spPr>
          <a:xfrm>
            <a:off x="11396215" y="6231287"/>
            <a:ext cx="54053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Tableau for the Business User Desktop I</a:t>
            </a:r>
            <a:endParaRPr lang="en-US" dirty="0"/>
          </a:p>
        </p:txBody>
      </p:sp>
      <p:sp>
        <p:nvSpPr>
          <p:cNvPr id="7" name="Rectangle: Rounded Corners 6">
            <a:extLst>
              <a:ext uri="{FF2B5EF4-FFF2-40B4-BE49-F238E27FC236}">
                <a16:creationId xmlns:a16="http://schemas.microsoft.com/office/drawing/2014/main" id="{2DE1CF2F-BC5D-491A-B57F-3AD6D2A0E04D}"/>
              </a:ext>
            </a:extLst>
          </p:cNvPr>
          <p:cNvSpPr/>
          <p:nvPr userDrawn="1"/>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6" descr="A close up of a sign&#10;&#10;Description automatically generated">
            <a:extLst>
              <a:ext uri="{FF2B5EF4-FFF2-40B4-BE49-F238E27FC236}">
                <a16:creationId xmlns:a16="http://schemas.microsoft.com/office/drawing/2014/main" id="{EC2E4315-C5E8-4D18-AA2F-E04C8F2A6AF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29309" y="6184734"/>
            <a:ext cx="2790476" cy="514286"/>
          </a:xfrm>
          <a:prstGeom prst="rect">
            <a:avLst/>
          </a:prstGeom>
        </p:spPr>
      </p:pic>
      <p:sp>
        <p:nvSpPr>
          <p:cNvPr id="9" name="Footer Placeholder 3">
            <a:extLst>
              <a:ext uri="{FF2B5EF4-FFF2-40B4-BE49-F238E27FC236}">
                <a16:creationId xmlns:a16="http://schemas.microsoft.com/office/drawing/2014/main" id="{2CF29A1B-F4E0-4B99-83A4-ED92FAFF66B6}"/>
              </a:ext>
            </a:extLst>
          </p:cNvPr>
          <p:cNvSpPr txBox="1">
            <a:spLocks/>
          </p:cNvSpPr>
          <p:nvPr userDrawn="1"/>
        </p:nvSpPr>
        <p:spPr>
          <a:xfrm>
            <a:off x="3991905" y="6370678"/>
            <a:ext cx="41148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50000"/>
                    <a:lumOff val="50000"/>
                  </a:schemeClr>
                </a:solidFill>
              </a:rPr>
              <a:t>Tableau for the Business User</a:t>
            </a:r>
          </a:p>
        </p:txBody>
      </p:sp>
      <p:sp>
        <p:nvSpPr>
          <p:cNvPr id="11" name="Rectangle 10">
            <a:extLst>
              <a:ext uri="{FF2B5EF4-FFF2-40B4-BE49-F238E27FC236}">
                <a16:creationId xmlns:a16="http://schemas.microsoft.com/office/drawing/2014/main" id="{1EB58E63-CB6E-4183-B840-8ED14A86FF74}"/>
              </a:ext>
            </a:extLst>
          </p:cNvPr>
          <p:cNvSpPr/>
          <p:nvPr userDrawn="1"/>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393D093-6CDC-4C72-B50A-138234EC0BDB}"/>
              </a:ext>
            </a:extLst>
          </p:cNvPr>
          <p:cNvSpPr/>
          <p:nvPr userDrawn="1"/>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garden&#10;&#10;Description automatically generated">
            <a:extLst>
              <a:ext uri="{FF2B5EF4-FFF2-40B4-BE49-F238E27FC236}">
                <a16:creationId xmlns:a16="http://schemas.microsoft.com/office/drawing/2014/main" id="{015712E1-009F-423A-9F96-8FA096A926BA}"/>
              </a:ext>
            </a:extLst>
          </p:cNvPr>
          <p:cNvPicPr>
            <a:picLocks noChangeAspect="1"/>
          </p:cNvPicPr>
          <p:nvPr userDrawn="1"/>
        </p:nvPicPr>
        <p:blipFill rotWithShape="1">
          <a:blip r:embed="rId5">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0" name="Slide Number Placeholder 4">
            <a:extLst>
              <a:ext uri="{FF2B5EF4-FFF2-40B4-BE49-F238E27FC236}">
                <a16:creationId xmlns:a16="http://schemas.microsoft.com/office/drawing/2014/main" id="{1AF68D51-C3E2-4F1A-875F-9D15F4B7D9EE}"/>
              </a:ext>
            </a:extLst>
          </p:cNvPr>
          <p:cNvSpPr txBox="1">
            <a:spLocks/>
          </p:cNvSpPr>
          <p:nvPr userDrawn="1"/>
        </p:nvSpPr>
        <p:spPr>
          <a:xfrm>
            <a:off x="8553469" y="6284336"/>
            <a:ext cx="3332566"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73C129E0-BF40-4729-8B4C-58FC4ADB4E33}" type="slidenum">
              <a:rPr lang="en-US" sz="1600" b="1" smtClean="0">
                <a:solidFill>
                  <a:schemeClr val="bg1"/>
                </a:solidFill>
              </a:rPr>
              <a:pPr algn="r"/>
              <a:t>‹#›</a:t>
            </a:fld>
            <a:endParaRPr lang="en-US" sz="1600" b="1" dirty="0">
              <a:solidFill>
                <a:schemeClr val="bg1"/>
              </a:solidFill>
            </a:endParaRPr>
          </a:p>
        </p:txBody>
      </p:sp>
    </p:spTree>
    <p:extLst>
      <p:ext uri="{BB962C8B-B14F-4D97-AF65-F5344CB8AC3E}">
        <p14:creationId xmlns:p14="http://schemas.microsoft.com/office/powerpoint/2010/main" val="3281406578"/>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2.jpeg"/><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2" Type="http://schemas.openxmlformats.org/officeDocument/2006/relationships/hyperlink" Target="https://www.tableau.com/about/blog/LOD-expression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f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hyperlink" Target="https://www.tableau.com/about/blog/2017/10/7-tips-and-tricks-dashboard-experts-76821"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hyperlink" Target="https://kb.tableau.com/articles/howto/connecting-to-sharepoint-based-excel-file" TargetMode="External"/><Relationship Id="rId3" Type="http://schemas.openxmlformats.org/officeDocument/2006/relationships/hyperlink" Target="http://kb.tableau.com/" TargetMode="External"/><Relationship Id="rId7" Type="http://schemas.openxmlformats.org/officeDocument/2006/relationships/hyperlink" Target="https://community.tableau.com/community/viz-talk/tableau-community-library/twl" TargetMode="External"/><Relationship Id="rId2" Type="http://schemas.openxmlformats.org/officeDocument/2006/relationships/hyperlink" Target="http://www.tableau.com/support" TargetMode="External"/><Relationship Id="rId1" Type="http://schemas.openxmlformats.org/officeDocument/2006/relationships/slideLayout" Target="../slideLayouts/slideLayout2.xml"/><Relationship Id="rId6" Type="http://schemas.openxmlformats.org/officeDocument/2006/relationships/hyperlink" Target="https://onlinehelp.tableau.com/current/pro/desktop/en-us/shortcut.html" TargetMode="External"/><Relationship Id="rId5" Type="http://schemas.openxmlformats.org/officeDocument/2006/relationships/hyperlink" Target="http://www.tableau.com/learn/classroom" TargetMode="External"/><Relationship Id="rId10" Type="http://schemas.openxmlformats.org/officeDocument/2006/relationships/hyperlink" Target="https://tc19.tableau.com/learn/sessions/" TargetMode="External"/><Relationship Id="rId4" Type="http://schemas.openxmlformats.org/officeDocument/2006/relationships/hyperlink" Target="http://www.tableau.com/support/help" TargetMode="External"/><Relationship Id="rId9" Type="http://schemas.openxmlformats.org/officeDocument/2006/relationships/hyperlink" Target="http://community.tableau.com/welcom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778192-8B91-4CCC-9DFE-E8C82228F5CB}"/>
              </a:ext>
            </a:extLst>
          </p:cNvPr>
          <p:cNvSpPr/>
          <p:nvPr/>
        </p:nvSpPr>
        <p:spPr>
          <a:xfrm>
            <a:off x="-1" y="0"/>
            <a:ext cx="12192000" cy="6848764"/>
          </a:xfrm>
          <a:prstGeom prst="rect">
            <a:avLst/>
          </a:prstGeom>
          <a:solidFill>
            <a:srgbClr val="101C3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Tableau for the Business User</a:t>
            </a:r>
          </a:p>
          <a:p>
            <a:pPr algn="ctr"/>
            <a:br>
              <a:rPr lang="en-US" sz="3200" dirty="0"/>
            </a:br>
            <a:r>
              <a:rPr lang="en-US" sz="3200" dirty="0"/>
              <a:t>Desktop I</a:t>
            </a:r>
          </a:p>
        </p:txBody>
      </p:sp>
      <p:pic>
        <p:nvPicPr>
          <p:cNvPr id="10" name="Picture 9" descr="A picture containing outdoor, building, clock, lit&#10;&#10;Description automatically generated">
            <a:extLst>
              <a:ext uri="{FF2B5EF4-FFF2-40B4-BE49-F238E27FC236}">
                <a16:creationId xmlns:a16="http://schemas.microsoft.com/office/drawing/2014/main" id="{D12AF764-7A96-4D0C-A6F2-6C785889126B}"/>
              </a:ext>
            </a:extLst>
          </p:cNvPr>
          <p:cNvPicPr>
            <a:picLocks noChangeAspect="1"/>
          </p:cNvPicPr>
          <p:nvPr/>
        </p:nvPicPr>
        <p:blipFill rotWithShape="1">
          <a:blip r:embed="rId2">
            <a:alphaModFix amt="78000"/>
            <a:extLst>
              <a:ext uri="{28A0092B-C50C-407E-A947-70E740481C1C}">
                <a14:useLocalDpi xmlns:a14="http://schemas.microsoft.com/office/drawing/2010/main" val="0"/>
              </a:ext>
            </a:extLst>
          </a:blip>
          <a:srcRect t="57938" b="12327"/>
          <a:stretch/>
        </p:blipFill>
        <p:spPr>
          <a:xfrm>
            <a:off x="100075" y="138544"/>
            <a:ext cx="12091925" cy="2393060"/>
          </a:xfrm>
          <a:prstGeom prst="rect">
            <a:avLst/>
          </a:prstGeom>
        </p:spPr>
      </p:pic>
      <p:sp>
        <p:nvSpPr>
          <p:cNvPr id="11" name="TextBox 10">
            <a:extLst>
              <a:ext uri="{FF2B5EF4-FFF2-40B4-BE49-F238E27FC236}">
                <a16:creationId xmlns:a16="http://schemas.microsoft.com/office/drawing/2014/main" id="{65B87CC3-AD49-47C6-8999-045B0D8C52A8}"/>
              </a:ext>
            </a:extLst>
          </p:cNvPr>
          <p:cNvSpPr txBox="1"/>
          <p:nvPr/>
        </p:nvSpPr>
        <p:spPr>
          <a:xfrm>
            <a:off x="5529979" y="4463969"/>
            <a:ext cx="1132041" cy="461665"/>
          </a:xfrm>
          <a:prstGeom prst="rect">
            <a:avLst/>
          </a:prstGeom>
          <a:noFill/>
        </p:spPr>
        <p:txBody>
          <a:bodyPr wrap="none" rtlCol="0">
            <a:spAutoFit/>
          </a:bodyPr>
          <a:lstStyle/>
          <a:p>
            <a:r>
              <a:rPr lang="en-US" sz="2400" dirty="0">
                <a:solidFill>
                  <a:schemeClr val="bg1"/>
                </a:solidFill>
                <a:latin typeface="Roboto" panose="02000000000000000000" pitchFamily="2" charset="0"/>
                <a:ea typeface="Roboto" panose="02000000000000000000" pitchFamily="2" charset="0"/>
              </a:rPr>
              <a:t>2020.3</a:t>
            </a:r>
          </a:p>
        </p:txBody>
      </p:sp>
    </p:spTree>
    <p:extLst>
      <p:ext uri="{BB962C8B-B14F-4D97-AF65-F5344CB8AC3E}">
        <p14:creationId xmlns:p14="http://schemas.microsoft.com/office/powerpoint/2010/main" val="13533765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smtClean="0">
                <a:solidFill>
                  <a:schemeClr val="bg1"/>
                </a:solidFill>
              </a:rPr>
              <a:pPr algn="r"/>
              <a:t>10</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7000" cy="5952067"/>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schematic&#10;&#10;Description automatically generated">
            <a:extLst>
              <a:ext uri="{FF2B5EF4-FFF2-40B4-BE49-F238E27FC236}">
                <a16:creationId xmlns:a16="http://schemas.microsoft.com/office/drawing/2014/main" id="{F679B486-4549-47A7-B1BB-F0E565527F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4073" y="3035"/>
            <a:ext cx="8376408" cy="5952067"/>
          </a:xfrm>
          <a:prstGeom prst="rect">
            <a:avLst/>
          </a:prstGeom>
        </p:spPr>
      </p:pic>
    </p:spTree>
    <p:extLst>
      <p:ext uri="{BB962C8B-B14F-4D97-AF65-F5344CB8AC3E}">
        <p14:creationId xmlns:p14="http://schemas.microsoft.com/office/powerpoint/2010/main" val="2115837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11</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Application Terminology</a:t>
            </a:r>
          </a:p>
        </p:txBody>
      </p:sp>
      <p:pic>
        <p:nvPicPr>
          <p:cNvPr id="2" name="Picture 1">
            <a:extLst>
              <a:ext uri="{FF2B5EF4-FFF2-40B4-BE49-F238E27FC236}">
                <a16:creationId xmlns:a16="http://schemas.microsoft.com/office/drawing/2014/main" id="{84A3D13D-AF4D-4CEA-8299-6E178D6D2F5C}"/>
              </a:ext>
            </a:extLst>
          </p:cNvPr>
          <p:cNvPicPr>
            <a:picLocks noChangeAspect="1"/>
          </p:cNvPicPr>
          <p:nvPr/>
        </p:nvPicPr>
        <p:blipFill>
          <a:blip r:embed="rId4"/>
          <a:stretch>
            <a:fillRect/>
          </a:stretch>
        </p:blipFill>
        <p:spPr>
          <a:xfrm>
            <a:off x="2903217" y="1134878"/>
            <a:ext cx="5711548" cy="4751593"/>
          </a:xfrm>
          <a:prstGeom prst="rect">
            <a:avLst/>
          </a:prstGeom>
        </p:spPr>
      </p:pic>
    </p:spTree>
    <p:extLst>
      <p:ext uri="{BB962C8B-B14F-4D97-AF65-F5344CB8AC3E}">
        <p14:creationId xmlns:p14="http://schemas.microsoft.com/office/powerpoint/2010/main" val="9020975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12</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Visual Cues</a:t>
            </a:r>
          </a:p>
        </p:txBody>
      </p:sp>
      <p:pic>
        <p:nvPicPr>
          <p:cNvPr id="11" name="Picture 10">
            <a:extLst>
              <a:ext uri="{FF2B5EF4-FFF2-40B4-BE49-F238E27FC236}">
                <a16:creationId xmlns:a16="http://schemas.microsoft.com/office/drawing/2014/main" id="{ACE21D8E-2021-473D-988B-E401192E7A13}"/>
              </a:ext>
            </a:extLst>
          </p:cNvPr>
          <p:cNvPicPr>
            <a:picLocks noChangeAspect="1"/>
          </p:cNvPicPr>
          <p:nvPr/>
        </p:nvPicPr>
        <p:blipFill>
          <a:blip r:embed="rId4"/>
          <a:stretch>
            <a:fillRect/>
          </a:stretch>
        </p:blipFill>
        <p:spPr>
          <a:xfrm>
            <a:off x="2357715" y="1788200"/>
            <a:ext cx="7344835" cy="3013265"/>
          </a:xfrm>
          <a:prstGeom prst="rect">
            <a:avLst/>
          </a:prstGeom>
        </p:spPr>
      </p:pic>
    </p:spTree>
    <p:extLst>
      <p:ext uri="{BB962C8B-B14F-4D97-AF65-F5344CB8AC3E}">
        <p14:creationId xmlns:p14="http://schemas.microsoft.com/office/powerpoint/2010/main" val="6289320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13</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File Types</a:t>
            </a:r>
          </a:p>
        </p:txBody>
      </p:sp>
      <p:graphicFrame>
        <p:nvGraphicFramePr>
          <p:cNvPr id="2" name="Table 1">
            <a:extLst>
              <a:ext uri="{FF2B5EF4-FFF2-40B4-BE49-F238E27FC236}">
                <a16:creationId xmlns:a16="http://schemas.microsoft.com/office/drawing/2014/main" id="{7C020DAF-EED0-4504-96AB-13A82FAB16BF}"/>
              </a:ext>
            </a:extLst>
          </p:cNvPr>
          <p:cNvGraphicFramePr>
            <a:graphicFrameLocks noGrp="1"/>
          </p:cNvGraphicFramePr>
          <p:nvPr>
            <p:extLst>
              <p:ext uri="{D42A27DB-BD31-4B8C-83A1-F6EECF244321}">
                <p14:modId xmlns:p14="http://schemas.microsoft.com/office/powerpoint/2010/main" val="1517054494"/>
              </p:ext>
            </p:extLst>
          </p:nvPr>
        </p:nvGraphicFramePr>
        <p:xfrm>
          <a:off x="1563891" y="1582827"/>
          <a:ext cx="9040884" cy="3527659"/>
        </p:xfrm>
        <a:graphic>
          <a:graphicData uri="http://schemas.openxmlformats.org/drawingml/2006/table">
            <a:tbl>
              <a:tblPr firstRow="1" bandRow="1">
                <a:tableStyleId>{F2DE63D5-997A-4646-A377-4702673A728D}</a:tableStyleId>
              </a:tblPr>
              <a:tblGrid>
                <a:gridCol w="2923529">
                  <a:extLst>
                    <a:ext uri="{9D8B030D-6E8A-4147-A177-3AD203B41FA5}">
                      <a16:colId xmlns:a16="http://schemas.microsoft.com/office/drawing/2014/main" val="2983989348"/>
                    </a:ext>
                  </a:extLst>
                </a:gridCol>
                <a:gridCol w="6117355">
                  <a:extLst>
                    <a:ext uri="{9D8B030D-6E8A-4147-A177-3AD203B41FA5}">
                      <a16:colId xmlns:a16="http://schemas.microsoft.com/office/drawing/2014/main" val="372630116"/>
                    </a:ext>
                  </a:extLst>
                </a:gridCol>
              </a:tblGrid>
              <a:tr h="472815">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l"/>
                      <a:r>
                        <a:rPr lang="en-US" sz="1800" dirty="0"/>
                        <a:t>File Type</a:t>
                      </a:r>
                      <a:r>
                        <a:rPr lang="en-US" sz="1800" baseline="0" dirty="0"/>
                        <a:t> and Extension</a:t>
                      </a:r>
                      <a:endParaRPr lang="en-US" sz="1800" b="0" dirty="0">
                        <a:solidFill>
                          <a:schemeClr val="bg2"/>
                        </a:solidFill>
                        <a:latin typeface="BentonSans Book"/>
                      </a:endParaRPr>
                    </a:p>
                  </a:txBody>
                  <a:tcPr marL="124551" marR="124551" marT="31138" marB="31138" anchor="ct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1800" dirty="0"/>
                        <a:t>Description</a:t>
                      </a:r>
                      <a:endParaRPr lang="en-US" sz="1800" b="0" dirty="0">
                        <a:solidFill>
                          <a:schemeClr val="bg2"/>
                        </a:solidFill>
                        <a:latin typeface="BentonSans Book"/>
                      </a:endParaRPr>
                    </a:p>
                  </a:txBody>
                  <a:tcPr marL="124551" marR="124551" marT="31138" marB="31138" anchor="ctr"/>
                </a:tc>
                <a:extLst>
                  <a:ext uri="{0D108BD9-81ED-4DB2-BD59-A6C34878D82A}">
                    <a16:rowId xmlns:a16="http://schemas.microsoft.com/office/drawing/2014/main" val="3208012018"/>
                  </a:ext>
                </a:extLst>
              </a:tr>
              <a:tr h="593280">
                <a:tc>
                  <a:txBody>
                    <a:bodyPr/>
                    <a:lstStyle/>
                    <a:p>
                      <a:pPr marL="0" marR="0" algn="l">
                        <a:lnSpc>
                          <a:spcPts val="1400"/>
                        </a:lnSpc>
                        <a:spcBef>
                          <a:spcPts val="0"/>
                        </a:spcBef>
                        <a:spcAft>
                          <a:spcPts val="1000"/>
                        </a:spcAft>
                      </a:pPr>
                      <a:r>
                        <a:rPr lang="en-US" sz="1400" b="0" kern="1200" dirty="0"/>
                        <a:t>Tableau workbooks</a:t>
                      </a:r>
                      <a:r>
                        <a:rPr lang="en-US" sz="1400" b="1" kern="1200" dirty="0"/>
                        <a:t> </a:t>
                      </a:r>
                      <a:r>
                        <a:rPr lang="en-US" sz="1400" b="0" kern="1200" dirty="0"/>
                        <a:t>(</a:t>
                      </a:r>
                      <a:r>
                        <a:rPr lang="en-US" sz="1400" b="1" kern="1200" dirty="0"/>
                        <a:t>.twb</a:t>
                      </a:r>
                      <a:r>
                        <a:rPr lang="en-US" sz="1400" b="0" kern="1200" dirty="0"/>
                        <a:t>)</a:t>
                      </a:r>
                      <a:endParaRPr lang="en-US" sz="1400" b="0" kern="1200" dirty="0">
                        <a:solidFill>
                          <a:schemeClr val="tx1"/>
                        </a:solidFill>
                        <a:latin typeface="+mn-lt"/>
                        <a:ea typeface="+mn-ea"/>
                        <a:cs typeface="+mn-cs"/>
                      </a:endParaRPr>
                    </a:p>
                  </a:txBody>
                  <a:tcPr marL="62276" marR="62276" marT="31138" marB="31138" anchor="ctr"/>
                </a:tc>
                <a:tc>
                  <a:txBody>
                    <a:bodyPr/>
                    <a:lstStyle/>
                    <a:p>
                      <a:pPr marL="0" marR="0">
                        <a:lnSpc>
                          <a:spcPct val="100000"/>
                        </a:lnSpc>
                        <a:spcBef>
                          <a:spcPts val="0"/>
                        </a:spcBef>
                        <a:spcAft>
                          <a:spcPts val="1000"/>
                        </a:spcAft>
                      </a:pPr>
                      <a:r>
                        <a:rPr lang="en-US" sz="1400" kern="1200" dirty="0">
                          <a:solidFill>
                            <a:schemeClr val="tx1">
                              <a:lumMod val="65000"/>
                              <a:lumOff val="35000"/>
                            </a:schemeClr>
                          </a:solidFill>
                        </a:rPr>
                        <a:t>Contain one or more worksheets and dashboards, and always refer to data outside of the workbook itself.</a:t>
                      </a:r>
                      <a:endParaRPr lang="en-US" sz="1400" kern="1200" dirty="0">
                        <a:solidFill>
                          <a:schemeClr val="tx1">
                            <a:lumMod val="65000"/>
                            <a:lumOff val="35000"/>
                          </a:schemeClr>
                        </a:solidFill>
                        <a:latin typeface="+mn-lt"/>
                        <a:ea typeface="+mn-ea"/>
                        <a:cs typeface="+mn-cs"/>
                      </a:endParaRPr>
                    </a:p>
                  </a:txBody>
                  <a:tcPr marL="62276" marR="62276" marT="31138" marB="31138" anchor="ctr"/>
                </a:tc>
                <a:extLst>
                  <a:ext uri="{0D108BD9-81ED-4DB2-BD59-A6C34878D82A}">
                    <a16:rowId xmlns:a16="http://schemas.microsoft.com/office/drawing/2014/main" val="3179016837"/>
                  </a:ext>
                </a:extLst>
              </a:tr>
              <a:tr h="805325">
                <a:tc>
                  <a:txBody>
                    <a:bodyPr/>
                    <a:lstStyle/>
                    <a:p>
                      <a:pPr marL="0" marR="0" algn="l">
                        <a:spcBef>
                          <a:spcPts val="0"/>
                        </a:spcBef>
                        <a:spcAft>
                          <a:spcPts val="0"/>
                        </a:spcAft>
                      </a:pPr>
                      <a:r>
                        <a:rPr lang="en-US" sz="1400" b="0" kern="1200" dirty="0"/>
                        <a:t>Tableau Packaged </a:t>
                      </a:r>
                      <a:br>
                        <a:rPr lang="en-US" sz="1400" b="0" kern="1200" dirty="0"/>
                      </a:br>
                      <a:r>
                        <a:rPr lang="en-US" sz="1400" b="0" kern="1200" dirty="0"/>
                        <a:t>Workbooks (</a:t>
                      </a:r>
                      <a:r>
                        <a:rPr lang="en-US" sz="1400" b="1" kern="1200" dirty="0"/>
                        <a:t>.twbx</a:t>
                      </a:r>
                      <a:r>
                        <a:rPr lang="en-US" sz="1400" b="0" kern="1200" dirty="0"/>
                        <a:t>)</a:t>
                      </a:r>
                      <a:endParaRPr lang="en-US" sz="1400" b="0" kern="1200" dirty="0">
                        <a:solidFill>
                          <a:schemeClr val="tx1"/>
                        </a:solidFill>
                        <a:latin typeface="+mn-lt"/>
                        <a:ea typeface="+mn-ea"/>
                        <a:cs typeface="+mn-cs"/>
                      </a:endParaRPr>
                    </a:p>
                  </a:txBody>
                  <a:tcPr marL="62276" marR="62276" marT="31138" marB="31138" anchor="ctr"/>
                </a:tc>
                <a:tc>
                  <a:txBody>
                    <a:bodyPr/>
                    <a:lstStyle/>
                    <a:p>
                      <a:pPr marL="0" marR="0">
                        <a:lnSpc>
                          <a:spcPct val="100000"/>
                        </a:lnSpc>
                        <a:spcBef>
                          <a:spcPts val="0"/>
                        </a:spcBef>
                        <a:spcAft>
                          <a:spcPts val="1000"/>
                        </a:spcAft>
                      </a:pPr>
                      <a:r>
                        <a:rPr lang="en-US" sz="1400" kern="1200" dirty="0">
                          <a:solidFill>
                            <a:schemeClr val="tx1">
                              <a:lumMod val="65000"/>
                              <a:lumOff val="35000"/>
                            </a:schemeClr>
                          </a:solidFill>
                        </a:rPr>
                        <a:t>Contain a workbook along with any supporting local file data sources and background images. This format is the best way to package your work for sharing with others who don’t have access to the data.</a:t>
                      </a:r>
                      <a:endParaRPr lang="en-US" sz="1400" kern="1200" dirty="0">
                        <a:solidFill>
                          <a:schemeClr val="tx1">
                            <a:lumMod val="65000"/>
                            <a:lumOff val="35000"/>
                          </a:schemeClr>
                        </a:solidFill>
                        <a:latin typeface="+mn-lt"/>
                        <a:ea typeface="+mn-ea"/>
                        <a:cs typeface="+mn-cs"/>
                      </a:endParaRPr>
                    </a:p>
                  </a:txBody>
                  <a:tcPr marL="62276" marR="62276" marT="31138" marB="31138" anchor="ctr"/>
                </a:tc>
                <a:extLst>
                  <a:ext uri="{0D108BD9-81ED-4DB2-BD59-A6C34878D82A}">
                    <a16:rowId xmlns:a16="http://schemas.microsoft.com/office/drawing/2014/main" val="1574776079"/>
                  </a:ext>
                </a:extLst>
              </a:tr>
              <a:tr h="593280">
                <a:tc>
                  <a:txBody>
                    <a:bodyPr/>
                    <a:lstStyle/>
                    <a:p>
                      <a:pPr marL="0" marR="0" algn="l">
                        <a:spcBef>
                          <a:spcPts val="0"/>
                        </a:spcBef>
                        <a:spcAft>
                          <a:spcPts val="0"/>
                        </a:spcAft>
                      </a:pPr>
                      <a:r>
                        <a:rPr lang="en-US" sz="1400" b="0" kern="1200" dirty="0"/>
                        <a:t>Tableau Data Extract files</a:t>
                      </a:r>
                      <a:r>
                        <a:rPr lang="en-US" sz="1400" b="1" kern="1200" dirty="0"/>
                        <a:t> </a:t>
                      </a:r>
                      <a:r>
                        <a:rPr lang="en-US" sz="1400" b="0" kern="1200" dirty="0"/>
                        <a:t>(</a:t>
                      </a:r>
                      <a:r>
                        <a:rPr lang="en-US" sz="1400" b="1" kern="1200" dirty="0"/>
                        <a:t>.hyper </a:t>
                      </a:r>
                      <a:r>
                        <a:rPr lang="en-US" sz="1400" b="0" kern="1200" dirty="0"/>
                        <a:t>or</a:t>
                      </a:r>
                      <a:r>
                        <a:rPr lang="en-US" sz="1400" b="1" kern="1200" dirty="0"/>
                        <a:t> </a:t>
                      </a:r>
                      <a:r>
                        <a:rPr lang="en-US" sz="1400" b="0" kern="1200" dirty="0"/>
                        <a:t>legacy</a:t>
                      </a:r>
                      <a:r>
                        <a:rPr lang="en-US" sz="1400" b="1" kern="1200" dirty="0"/>
                        <a:t> .</a:t>
                      </a:r>
                      <a:r>
                        <a:rPr lang="en-US" sz="1400" b="1" kern="1200" dirty="0" err="1"/>
                        <a:t>tde</a:t>
                      </a:r>
                      <a:r>
                        <a:rPr lang="en-US" sz="1400" b="0" kern="1200" dirty="0"/>
                        <a:t>)</a:t>
                      </a:r>
                      <a:endParaRPr lang="en-US" sz="1400" b="0" kern="1200" dirty="0">
                        <a:solidFill>
                          <a:schemeClr val="tx1"/>
                        </a:solidFill>
                        <a:latin typeface="+mn-lt"/>
                        <a:ea typeface="+mn-ea"/>
                        <a:cs typeface="+mn-cs"/>
                      </a:endParaRPr>
                    </a:p>
                  </a:txBody>
                  <a:tcPr marL="62276" marR="62276" marT="31138" marB="31138" anchor="ctr"/>
                </a:tc>
                <a:tc>
                  <a:txBody>
                    <a:bodyPr/>
                    <a:lstStyle/>
                    <a:p>
                      <a:pPr marL="0" marR="0">
                        <a:lnSpc>
                          <a:spcPct val="100000"/>
                        </a:lnSpc>
                        <a:spcBef>
                          <a:spcPts val="0"/>
                        </a:spcBef>
                        <a:spcAft>
                          <a:spcPts val="1000"/>
                        </a:spcAft>
                      </a:pPr>
                      <a:r>
                        <a:rPr lang="en-US" sz="1400" kern="1200" dirty="0">
                          <a:solidFill>
                            <a:schemeClr val="tx1">
                              <a:lumMod val="65000"/>
                              <a:lumOff val="35000"/>
                            </a:schemeClr>
                          </a:solidFill>
                        </a:rPr>
                        <a:t>Local copy of an entire data source or a subset that you can use to share data or work offline and improve performance and efficiency.</a:t>
                      </a:r>
                      <a:endParaRPr lang="en-US" sz="1400" kern="1200" dirty="0">
                        <a:solidFill>
                          <a:schemeClr val="tx1">
                            <a:lumMod val="65000"/>
                            <a:lumOff val="35000"/>
                          </a:schemeClr>
                        </a:solidFill>
                        <a:latin typeface="+mn-lt"/>
                        <a:ea typeface="+mn-ea"/>
                        <a:cs typeface="+mn-cs"/>
                      </a:endParaRPr>
                    </a:p>
                  </a:txBody>
                  <a:tcPr marL="62276" marR="62276" marT="31138" marB="31138" anchor="ctr"/>
                </a:tc>
                <a:extLst>
                  <a:ext uri="{0D108BD9-81ED-4DB2-BD59-A6C34878D82A}">
                    <a16:rowId xmlns:a16="http://schemas.microsoft.com/office/drawing/2014/main" val="329496427"/>
                  </a:ext>
                </a:extLst>
              </a:tr>
              <a:tr h="1062959">
                <a:tc>
                  <a:txBody>
                    <a:bodyPr/>
                    <a:lstStyle/>
                    <a:p>
                      <a:pPr marL="0" marR="0" algn="l">
                        <a:spcBef>
                          <a:spcPts val="0"/>
                        </a:spcBef>
                        <a:spcAft>
                          <a:spcPts val="0"/>
                        </a:spcAft>
                      </a:pPr>
                      <a:r>
                        <a:rPr lang="en-US" sz="1400" b="0" kern="1200" dirty="0"/>
                        <a:t>Tableau Data Connection </a:t>
                      </a:r>
                      <a:br>
                        <a:rPr lang="en-US" sz="1400" b="1" kern="1200" dirty="0"/>
                      </a:br>
                      <a:r>
                        <a:rPr lang="en-US" sz="1400" b="0" kern="1200" dirty="0"/>
                        <a:t>(</a:t>
                      </a:r>
                      <a:r>
                        <a:rPr lang="en-US" sz="1400" b="1" kern="1200" dirty="0"/>
                        <a:t>.tds</a:t>
                      </a:r>
                      <a:r>
                        <a:rPr lang="en-US" sz="1400" b="0" kern="1200" dirty="0"/>
                        <a:t>)</a:t>
                      </a:r>
                      <a:r>
                        <a:rPr lang="en-US" sz="1400" b="1" kern="1200" dirty="0"/>
                        <a:t> </a:t>
                      </a:r>
                      <a:r>
                        <a:rPr lang="en-US" sz="1400" b="0" kern="1200" dirty="0"/>
                        <a:t>files</a:t>
                      </a:r>
                      <a:endParaRPr lang="en-US" sz="1400" b="0" kern="1200" dirty="0">
                        <a:solidFill>
                          <a:schemeClr val="tx1"/>
                        </a:solidFill>
                        <a:latin typeface="+mn-lt"/>
                        <a:ea typeface="+mn-ea"/>
                        <a:cs typeface="+mn-cs"/>
                      </a:endParaRPr>
                    </a:p>
                  </a:txBody>
                  <a:tcPr marL="62276" marR="62276" marT="31138" marB="31138" anchor="ctr"/>
                </a:tc>
                <a:tc>
                  <a:txBody>
                    <a:bodyPr/>
                    <a:lstStyle/>
                    <a:p>
                      <a:pPr marL="0" marR="0">
                        <a:lnSpc>
                          <a:spcPct val="100000"/>
                        </a:lnSpc>
                        <a:spcBef>
                          <a:spcPts val="0"/>
                        </a:spcBef>
                        <a:spcAft>
                          <a:spcPts val="1000"/>
                        </a:spcAft>
                      </a:pPr>
                      <a:r>
                        <a:rPr lang="en-US" sz="1400" kern="1200" dirty="0">
                          <a:solidFill>
                            <a:schemeClr val="tx1">
                              <a:lumMod val="65000"/>
                              <a:lumOff val="35000"/>
                            </a:schemeClr>
                          </a:solidFill>
                        </a:rPr>
                        <a:t>The underlying data and store metadata (that is, any data customizations you have made in the workbook, such as groups, comments, sets, and so forth) related to the data source. Also serves as a short cut for quickly connecting to data sources you use often.</a:t>
                      </a:r>
                      <a:endParaRPr lang="en-US" sz="1400" kern="1200" dirty="0">
                        <a:solidFill>
                          <a:schemeClr val="tx1">
                            <a:lumMod val="65000"/>
                            <a:lumOff val="35000"/>
                          </a:schemeClr>
                        </a:solidFill>
                        <a:latin typeface="+mn-lt"/>
                        <a:ea typeface="+mn-ea"/>
                        <a:cs typeface="+mn-cs"/>
                      </a:endParaRPr>
                    </a:p>
                  </a:txBody>
                  <a:tcPr marL="62276" marR="62276" marT="31138" marB="31138" anchor="ctr"/>
                </a:tc>
                <a:extLst>
                  <a:ext uri="{0D108BD9-81ED-4DB2-BD59-A6C34878D82A}">
                    <a16:rowId xmlns:a16="http://schemas.microsoft.com/office/drawing/2014/main" val="569331688"/>
                  </a:ext>
                </a:extLst>
              </a:tr>
            </a:tbl>
          </a:graphicData>
        </a:graphic>
      </p:graphicFrame>
    </p:spTree>
    <p:extLst>
      <p:ext uri="{BB962C8B-B14F-4D97-AF65-F5344CB8AC3E}">
        <p14:creationId xmlns:p14="http://schemas.microsoft.com/office/powerpoint/2010/main" val="382681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14</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Data Connection Options</a:t>
            </a:r>
          </a:p>
        </p:txBody>
      </p:sp>
      <p:pic>
        <p:nvPicPr>
          <p:cNvPr id="6" name="Picture 5">
            <a:extLst>
              <a:ext uri="{FF2B5EF4-FFF2-40B4-BE49-F238E27FC236}">
                <a16:creationId xmlns:a16="http://schemas.microsoft.com/office/drawing/2014/main" id="{C96459B6-47B8-4E61-A68A-08A76A25F293}"/>
              </a:ext>
            </a:extLst>
          </p:cNvPr>
          <p:cNvPicPr>
            <a:picLocks noChangeAspect="1"/>
          </p:cNvPicPr>
          <p:nvPr/>
        </p:nvPicPr>
        <p:blipFill>
          <a:blip r:embed="rId4"/>
          <a:stretch>
            <a:fillRect/>
          </a:stretch>
        </p:blipFill>
        <p:spPr>
          <a:xfrm>
            <a:off x="1247728" y="1505809"/>
            <a:ext cx="9851196" cy="3989545"/>
          </a:xfrm>
          <a:prstGeom prst="rect">
            <a:avLst/>
          </a:prstGeom>
        </p:spPr>
      </p:pic>
    </p:spTree>
    <p:extLst>
      <p:ext uri="{BB962C8B-B14F-4D97-AF65-F5344CB8AC3E}">
        <p14:creationId xmlns:p14="http://schemas.microsoft.com/office/powerpoint/2010/main" val="1119621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15</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Joins</a:t>
            </a:r>
          </a:p>
        </p:txBody>
      </p:sp>
      <p:pic>
        <p:nvPicPr>
          <p:cNvPr id="2" name="Picture 1">
            <a:extLst>
              <a:ext uri="{FF2B5EF4-FFF2-40B4-BE49-F238E27FC236}">
                <a16:creationId xmlns:a16="http://schemas.microsoft.com/office/drawing/2014/main" id="{EF23E0AD-99B8-4D47-B5A8-495BB08B8307}"/>
              </a:ext>
            </a:extLst>
          </p:cNvPr>
          <p:cNvPicPr>
            <a:picLocks noChangeAspect="1"/>
          </p:cNvPicPr>
          <p:nvPr/>
        </p:nvPicPr>
        <p:blipFill>
          <a:blip r:embed="rId4"/>
          <a:stretch>
            <a:fillRect/>
          </a:stretch>
        </p:blipFill>
        <p:spPr>
          <a:xfrm>
            <a:off x="1287229" y="1806825"/>
            <a:ext cx="9148042" cy="3257205"/>
          </a:xfrm>
          <a:prstGeom prst="rect">
            <a:avLst/>
          </a:prstGeom>
        </p:spPr>
      </p:pic>
    </p:spTree>
    <p:extLst>
      <p:ext uri="{BB962C8B-B14F-4D97-AF65-F5344CB8AC3E}">
        <p14:creationId xmlns:p14="http://schemas.microsoft.com/office/powerpoint/2010/main" val="19095529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16</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Inner Join</a:t>
            </a:r>
          </a:p>
        </p:txBody>
      </p:sp>
      <p:pic>
        <p:nvPicPr>
          <p:cNvPr id="3" name="Picture 2">
            <a:extLst>
              <a:ext uri="{FF2B5EF4-FFF2-40B4-BE49-F238E27FC236}">
                <a16:creationId xmlns:a16="http://schemas.microsoft.com/office/drawing/2014/main" id="{F21D3E1B-4DE1-4EE4-B2AB-2FEE302A5C27}"/>
              </a:ext>
            </a:extLst>
          </p:cNvPr>
          <p:cNvPicPr>
            <a:picLocks noChangeAspect="1"/>
          </p:cNvPicPr>
          <p:nvPr/>
        </p:nvPicPr>
        <p:blipFill>
          <a:blip r:embed="rId4"/>
          <a:stretch>
            <a:fillRect/>
          </a:stretch>
        </p:blipFill>
        <p:spPr>
          <a:xfrm>
            <a:off x="1644073" y="1592144"/>
            <a:ext cx="9095574" cy="3673711"/>
          </a:xfrm>
          <a:prstGeom prst="rect">
            <a:avLst/>
          </a:prstGeom>
        </p:spPr>
      </p:pic>
    </p:spTree>
    <p:extLst>
      <p:ext uri="{BB962C8B-B14F-4D97-AF65-F5344CB8AC3E}">
        <p14:creationId xmlns:p14="http://schemas.microsoft.com/office/powerpoint/2010/main" val="2195630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17</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Left and Right Joins</a:t>
            </a:r>
          </a:p>
        </p:txBody>
      </p:sp>
      <p:pic>
        <p:nvPicPr>
          <p:cNvPr id="3" name="Picture 2">
            <a:extLst>
              <a:ext uri="{FF2B5EF4-FFF2-40B4-BE49-F238E27FC236}">
                <a16:creationId xmlns:a16="http://schemas.microsoft.com/office/drawing/2014/main" id="{1FBDFF38-3DD2-43A2-847F-4196B5808937}"/>
              </a:ext>
            </a:extLst>
          </p:cNvPr>
          <p:cNvPicPr>
            <a:picLocks noChangeAspect="1"/>
          </p:cNvPicPr>
          <p:nvPr/>
        </p:nvPicPr>
        <p:blipFill>
          <a:blip r:embed="rId4"/>
          <a:stretch>
            <a:fillRect/>
          </a:stretch>
        </p:blipFill>
        <p:spPr>
          <a:xfrm>
            <a:off x="1846818" y="1254186"/>
            <a:ext cx="8633498" cy="4349627"/>
          </a:xfrm>
          <a:prstGeom prst="rect">
            <a:avLst/>
          </a:prstGeom>
        </p:spPr>
      </p:pic>
    </p:spTree>
    <p:extLst>
      <p:ext uri="{BB962C8B-B14F-4D97-AF65-F5344CB8AC3E}">
        <p14:creationId xmlns:p14="http://schemas.microsoft.com/office/powerpoint/2010/main" val="3728747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18</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Full Outer Joins</a:t>
            </a:r>
          </a:p>
        </p:txBody>
      </p:sp>
      <p:pic>
        <p:nvPicPr>
          <p:cNvPr id="3" name="Picture 2">
            <a:extLst>
              <a:ext uri="{FF2B5EF4-FFF2-40B4-BE49-F238E27FC236}">
                <a16:creationId xmlns:a16="http://schemas.microsoft.com/office/drawing/2014/main" id="{7A1593B2-A566-490B-9668-D1801CAA29A7}"/>
              </a:ext>
            </a:extLst>
          </p:cNvPr>
          <p:cNvPicPr>
            <a:picLocks noChangeAspect="1"/>
          </p:cNvPicPr>
          <p:nvPr/>
        </p:nvPicPr>
        <p:blipFill>
          <a:blip r:embed="rId4"/>
          <a:stretch>
            <a:fillRect/>
          </a:stretch>
        </p:blipFill>
        <p:spPr>
          <a:xfrm>
            <a:off x="1283242" y="1932402"/>
            <a:ext cx="9438292" cy="3071897"/>
          </a:xfrm>
          <a:prstGeom prst="rect">
            <a:avLst/>
          </a:prstGeom>
        </p:spPr>
      </p:pic>
    </p:spTree>
    <p:extLst>
      <p:ext uri="{BB962C8B-B14F-4D97-AF65-F5344CB8AC3E}">
        <p14:creationId xmlns:p14="http://schemas.microsoft.com/office/powerpoint/2010/main" val="595904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19</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Cross Database Joins</a:t>
            </a:r>
          </a:p>
        </p:txBody>
      </p:sp>
      <p:pic>
        <p:nvPicPr>
          <p:cNvPr id="3" name="Picture 2">
            <a:extLst>
              <a:ext uri="{FF2B5EF4-FFF2-40B4-BE49-F238E27FC236}">
                <a16:creationId xmlns:a16="http://schemas.microsoft.com/office/drawing/2014/main" id="{6032349D-AB8D-4E20-83F5-7D51A1EC1647}"/>
              </a:ext>
            </a:extLst>
          </p:cNvPr>
          <p:cNvPicPr>
            <a:picLocks noChangeAspect="1"/>
          </p:cNvPicPr>
          <p:nvPr/>
        </p:nvPicPr>
        <p:blipFill>
          <a:blip r:embed="rId4"/>
          <a:stretch>
            <a:fillRect/>
          </a:stretch>
        </p:blipFill>
        <p:spPr>
          <a:xfrm>
            <a:off x="1632451" y="1540637"/>
            <a:ext cx="8903764" cy="3749306"/>
          </a:xfrm>
          <a:prstGeom prst="rect">
            <a:avLst/>
          </a:prstGeom>
        </p:spPr>
      </p:pic>
    </p:spTree>
    <p:extLst>
      <p:ext uri="{BB962C8B-B14F-4D97-AF65-F5344CB8AC3E}">
        <p14:creationId xmlns:p14="http://schemas.microsoft.com/office/powerpoint/2010/main" val="2982065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Welcome to Tableau Training</a:t>
            </a:r>
          </a:p>
        </p:txBody>
      </p:sp>
      <p:sp>
        <p:nvSpPr>
          <p:cNvPr id="17" name="TextBox 16">
            <a:extLst>
              <a:ext uri="{FF2B5EF4-FFF2-40B4-BE49-F238E27FC236}">
                <a16:creationId xmlns:a16="http://schemas.microsoft.com/office/drawing/2014/main" id="{247DC766-3F0C-425C-BD89-3731C4C40AB1}"/>
              </a:ext>
            </a:extLst>
          </p:cNvPr>
          <p:cNvSpPr txBox="1"/>
          <p:nvPr/>
        </p:nvSpPr>
        <p:spPr>
          <a:xfrm>
            <a:off x="992908" y="1905506"/>
            <a:ext cx="6308436" cy="3046988"/>
          </a:xfrm>
          <a:prstGeom prst="rect">
            <a:avLst/>
          </a:prstGeom>
          <a:noFill/>
        </p:spPr>
        <p:txBody>
          <a:bodyPr wrap="square" rtlCol="0">
            <a:spAutoFit/>
          </a:bodyPr>
          <a:lstStyle/>
          <a:p>
            <a:r>
              <a:rPr lang="en-US" sz="4400" b="1" dirty="0">
                <a:solidFill>
                  <a:srgbClr val="002060"/>
                </a:solidFill>
                <a:latin typeface="Roboto" panose="02000000000000000000" pitchFamily="2" charset="0"/>
                <a:ea typeface="Roboto" panose="02000000000000000000" pitchFamily="2" charset="0"/>
              </a:rPr>
              <a:t>Kristy McGee</a:t>
            </a:r>
          </a:p>
          <a:p>
            <a:br>
              <a:rPr lang="en-US" sz="4400" b="1" dirty="0">
                <a:solidFill>
                  <a:srgbClr val="002060"/>
                </a:solidFill>
                <a:latin typeface="Roboto" panose="02000000000000000000" pitchFamily="2" charset="0"/>
                <a:ea typeface="Roboto" panose="02000000000000000000" pitchFamily="2" charset="0"/>
              </a:rPr>
            </a:br>
            <a:r>
              <a:rPr lang="en-US" sz="3200" b="1" dirty="0">
                <a:solidFill>
                  <a:schemeClr val="accent1">
                    <a:lumMod val="75000"/>
                  </a:schemeClr>
                </a:solidFill>
                <a:latin typeface="Roboto" panose="02000000000000000000" pitchFamily="2" charset="0"/>
                <a:ea typeface="Roboto" panose="02000000000000000000" pitchFamily="2" charset="0"/>
              </a:rPr>
              <a:t>Strategic Technology Services</a:t>
            </a:r>
          </a:p>
          <a:p>
            <a:r>
              <a:rPr lang="en-US" sz="2400" dirty="0">
                <a:solidFill>
                  <a:srgbClr val="0070C0"/>
                </a:solidFill>
                <a:latin typeface="Roboto" panose="02000000000000000000" pitchFamily="2" charset="0"/>
                <a:ea typeface="Roboto" panose="02000000000000000000" pitchFamily="2" charset="0"/>
              </a:rPr>
              <a:t>Center for Enterprise Data and Analytics</a:t>
            </a:r>
          </a:p>
          <a:p>
            <a:endParaRPr lang="en-US" sz="2400" dirty="0">
              <a:solidFill>
                <a:srgbClr val="002060"/>
              </a:solidFill>
              <a:latin typeface="Roboto" panose="02000000000000000000" pitchFamily="2" charset="0"/>
              <a:ea typeface="Roboto" panose="02000000000000000000" pitchFamily="2" charset="0"/>
            </a:endParaRPr>
          </a:p>
          <a:p>
            <a:r>
              <a:rPr lang="en-US" sz="2400" dirty="0">
                <a:solidFill>
                  <a:srgbClr val="002060"/>
                </a:solidFill>
                <a:latin typeface="Roboto" panose="02000000000000000000" pitchFamily="2" charset="0"/>
                <a:ea typeface="Roboto" panose="02000000000000000000" pitchFamily="2" charset="0"/>
              </a:rPr>
              <a:t>kristy.mcgee@tn.gov</a:t>
            </a:r>
          </a:p>
        </p:txBody>
      </p:sp>
    </p:spTree>
    <p:extLst>
      <p:ext uri="{BB962C8B-B14F-4D97-AF65-F5344CB8AC3E}">
        <p14:creationId xmlns:p14="http://schemas.microsoft.com/office/powerpoint/2010/main" val="413081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20</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Data Blending</a:t>
            </a:r>
          </a:p>
        </p:txBody>
      </p:sp>
      <p:pic>
        <p:nvPicPr>
          <p:cNvPr id="2" name="Picture 1">
            <a:extLst>
              <a:ext uri="{FF2B5EF4-FFF2-40B4-BE49-F238E27FC236}">
                <a16:creationId xmlns:a16="http://schemas.microsoft.com/office/drawing/2014/main" id="{4A5EE0C8-EBE7-4732-9B6B-EDF646395F3E}"/>
              </a:ext>
            </a:extLst>
          </p:cNvPr>
          <p:cNvPicPr>
            <a:picLocks noChangeAspect="1"/>
          </p:cNvPicPr>
          <p:nvPr/>
        </p:nvPicPr>
        <p:blipFill>
          <a:blip r:embed="rId4"/>
          <a:stretch>
            <a:fillRect/>
          </a:stretch>
        </p:blipFill>
        <p:spPr>
          <a:xfrm>
            <a:off x="1806278" y="1524496"/>
            <a:ext cx="9442966" cy="3573729"/>
          </a:xfrm>
          <a:prstGeom prst="rect">
            <a:avLst/>
          </a:prstGeom>
        </p:spPr>
      </p:pic>
    </p:spTree>
    <p:extLst>
      <p:ext uri="{BB962C8B-B14F-4D97-AF65-F5344CB8AC3E}">
        <p14:creationId xmlns:p14="http://schemas.microsoft.com/office/powerpoint/2010/main" val="124219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21</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Data Blending</a:t>
            </a:r>
          </a:p>
        </p:txBody>
      </p:sp>
      <p:pic>
        <p:nvPicPr>
          <p:cNvPr id="3" name="Picture 2">
            <a:extLst>
              <a:ext uri="{FF2B5EF4-FFF2-40B4-BE49-F238E27FC236}">
                <a16:creationId xmlns:a16="http://schemas.microsoft.com/office/drawing/2014/main" id="{1EC3E00D-1935-4071-A190-183DDB670F47}"/>
              </a:ext>
            </a:extLst>
          </p:cNvPr>
          <p:cNvPicPr>
            <a:picLocks noChangeAspect="1"/>
          </p:cNvPicPr>
          <p:nvPr/>
        </p:nvPicPr>
        <p:blipFill>
          <a:blip r:embed="rId4"/>
          <a:stretch>
            <a:fillRect/>
          </a:stretch>
        </p:blipFill>
        <p:spPr>
          <a:xfrm>
            <a:off x="1038116" y="1826538"/>
            <a:ext cx="10115768" cy="3348088"/>
          </a:xfrm>
          <a:prstGeom prst="rect">
            <a:avLst/>
          </a:prstGeom>
        </p:spPr>
      </p:pic>
    </p:spTree>
    <p:extLst>
      <p:ext uri="{BB962C8B-B14F-4D97-AF65-F5344CB8AC3E}">
        <p14:creationId xmlns:p14="http://schemas.microsoft.com/office/powerpoint/2010/main" val="448284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22</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5">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Use Case – Editing Primary Aliases</a:t>
            </a:r>
          </a:p>
        </p:txBody>
      </p:sp>
      <p:pic>
        <p:nvPicPr>
          <p:cNvPr id="11" name="EditPrimaryAliases">
            <a:hlinkClick r:id="" action="ppaction://media"/>
            <a:extLst>
              <a:ext uri="{FF2B5EF4-FFF2-40B4-BE49-F238E27FC236}">
                <a16:creationId xmlns:a16="http://schemas.microsoft.com/office/drawing/2014/main" id="{75E2C066-48E1-4A01-9857-EC803916774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09943" y="1214477"/>
            <a:ext cx="7666601" cy="4312463"/>
          </a:xfrm>
          <a:prstGeom prst="rect">
            <a:avLst/>
          </a:prstGeom>
        </p:spPr>
      </p:pic>
    </p:spTree>
    <p:extLst>
      <p:ext uri="{BB962C8B-B14F-4D97-AF65-F5344CB8AC3E}">
        <p14:creationId xmlns:p14="http://schemas.microsoft.com/office/powerpoint/2010/main" val="40586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33"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23</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Unions</a:t>
            </a:r>
          </a:p>
        </p:txBody>
      </p:sp>
      <p:pic>
        <p:nvPicPr>
          <p:cNvPr id="2" name="Picture 1">
            <a:extLst>
              <a:ext uri="{FF2B5EF4-FFF2-40B4-BE49-F238E27FC236}">
                <a16:creationId xmlns:a16="http://schemas.microsoft.com/office/drawing/2014/main" id="{18108DDF-0C20-4999-83BA-0DC40A89F38B}"/>
              </a:ext>
            </a:extLst>
          </p:cNvPr>
          <p:cNvPicPr>
            <a:picLocks noChangeAspect="1"/>
          </p:cNvPicPr>
          <p:nvPr/>
        </p:nvPicPr>
        <p:blipFill>
          <a:blip r:embed="rId4"/>
          <a:stretch>
            <a:fillRect/>
          </a:stretch>
        </p:blipFill>
        <p:spPr>
          <a:xfrm>
            <a:off x="1905375" y="1588019"/>
            <a:ext cx="8576084" cy="3757858"/>
          </a:xfrm>
          <a:prstGeom prst="rect">
            <a:avLst/>
          </a:prstGeom>
        </p:spPr>
      </p:pic>
    </p:spTree>
    <p:extLst>
      <p:ext uri="{BB962C8B-B14F-4D97-AF65-F5344CB8AC3E}">
        <p14:creationId xmlns:p14="http://schemas.microsoft.com/office/powerpoint/2010/main" val="18297325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24</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Merge Fields</a:t>
            </a:r>
          </a:p>
        </p:txBody>
      </p:sp>
      <p:pic>
        <p:nvPicPr>
          <p:cNvPr id="2" name="Picture 1">
            <a:extLst>
              <a:ext uri="{FF2B5EF4-FFF2-40B4-BE49-F238E27FC236}">
                <a16:creationId xmlns:a16="http://schemas.microsoft.com/office/drawing/2014/main" id="{BC090EEE-08FF-459C-A450-3DF1CB8C05F4}"/>
              </a:ext>
            </a:extLst>
          </p:cNvPr>
          <p:cNvPicPr>
            <a:picLocks noChangeAspect="1"/>
          </p:cNvPicPr>
          <p:nvPr/>
        </p:nvPicPr>
        <p:blipFill>
          <a:blip r:embed="rId4"/>
          <a:stretch>
            <a:fillRect/>
          </a:stretch>
        </p:blipFill>
        <p:spPr>
          <a:xfrm>
            <a:off x="2369332" y="1647213"/>
            <a:ext cx="7892543" cy="3785914"/>
          </a:xfrm>
          <a:prstGeom prst="rect">
            <a:avLst/>
          </a:prstGeom>
        </p:spPr>
      </p:pic>
    </p:spTree>
    <p:extLst>
      <p:ext uri="{BB962C8B-B14F-4D97-AF65-F5344CB8AC3E}">
        <p14:creationId xmlns:p14="http://schemas.microsoft.com/office/powerpoint/2010/main" val="12658267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25</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Using Data Extracts</a:t>
            </a:r>
          </a:p>
        </p:txBody>
      </p:sp>
      <p:pic>
        <p:nvPicPr>
          <p:cNvPr id="2" name="Picture 1">
            <a:extLst>
              <a:ext uri="{FF2B5EF4-FFF2-40B4-BE49-F238E27FC236}">
                <a16:creationId xmlns:a16="http://schemas.microsoft.com/office/drawing/2014/main" id="{452DB8E6-C819-4B0B-BE3A-BCD050506BA2}"/>
              </a:ext>
            </a:extLst>
          </p:cNvPr>
          <p:cNvPicPr>
            <a:picLocks noChangeAspect="1"/>
          </p:cNvPicPr>
          <p:nvPr/>
        </p:nvPicPr>
        <p:blipFill>
          <a:blip r:embed="rId4"/>
          <a:stretch>
            <a:fillRect/>
          </a:stretch>
        </p:blipFill>
        <p:spPr>
          <a:xfrm>
            <a:off x="1765737" y="1538315"/>
            <a:ext cx="8874044" cy="3924534"/>
          </a:xfrm>
          <a:prstGeom prst="rect">
            <a:avLst/>
          </a:prstGeom>
        </p:spPr>
      </p:pic>
    </p:spTree>
    <p:extLst>
      <p:ext uri="{BB962C8B-B14F-4D97-AF65-F5344CB8AC3E}">
        <p14:creationId xmlns:p14="http://schemas.microsoft.com/office/powerpoint/2010/main" val="28158398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26</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Extract Configuration</a:t>
            </a:r>
          </a:p>
        </p:txBody>
      </p:sp>
      <p:pic>
        <p:nvPicPr>
          <p:cNvPr id="2" name="Picture 1">
            <a:extLst>
              <a:ext uri="{FF2B5EF4-FFF2-40B4-BE49-F238E27FC236}">
                <a16:creationId xmlns:a16="http://schemas.microsoft.com/office/drawing/2014/main" id="{C2D643EE-7AB2-4C6B-AB21-1A53037640A8}"/>
              </a:ext>
            </a:extLst>
          </p:cNvPr>
          <p:cNvPicPr>
            <a:picLocks noChangeAspect="1"/>
          </p:cNvPicPr>
          <p:nvPr/>
        </p:nvPicPr>
        <p:blipFill>
          <a:blip r:embed="rId4"/>
          <a:stretch>
            <a:fillRect/>
          </a:stretch>
        </p:blipFill>
        <p:spPr>
          <a:xfrm>
            <a:off x="1980130" y="1549750"/>
            <a:ext cx="8231740" cy="3758499"/>
          </a:xfrm>
          <a:prstGeom prst="rect">
            <a:avLst/>
          </a:prstGeom>
        </p:spPr>
      </p:pic>
    </p:spTree>
    <p:extLst>
      <p:ext uri="{BB962C8B-B14F-4D97-AF65-F5344CB8AC3E}">
        <p14:creationId xmlns:p14="http://schemas.microsoft.com/office/powerpoint/2010/main" val="9833664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778192-8B91-4CCC-9DFE-E8C82228F5CB}"/>
              </a:ext>
            </a:extLst>
          </p:cNvPr>
          <p:cNvSpPr/>
          <p:nvPr/>
        </p:nvSpPr>
        <p:spPr>
          <a:xfrm>
            <a:off x="-1" y="0"/>
            <a:ext cx="12192000" cy="684876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a:p>
            <a:pPr algn="ctr"/>
            <a:br>
              <a:rPr lang="en-US" sz="3200" dirty="0"/>
            </a:br>
            <a:endParaRPr lang="en-US" sz="3200" dirty="0"/>
          </a:p>
        </p:txBody>
      </p:sp>
      <p:pic>
        <p:nvPicPr>
          <p:cNvPr id="10" name="Picture 9" descr="A picture containing outdoor, building, clock, lit&#10;&#10;Description automatically generated">
            <a:extLst>
              <a:ext uri="{FF2B5EF4-FFF2-40B4-BE49-F238E27FC236}">
                <a16:creationId xmlns:a16="http://schemas.microsoft.com/office/drawing/2014/main" id="{D12AF764-7A96-4D0C-A6F2-6C785889126B}"/>
              </a:ext>
            </a:extLst>
          </p:cNvPr>
          <p:cNvPicPr>
            <a:picLocks noChangeAspect="1"/>
          </p:cNvPicPr>
          <p:nvPr/>
        </p:nvPicPr>
        <p:blipFill rotWithShape="1">
          <a:blip r:embed="rId2">
            <a:alphaModFix amt="41000"/>
            <a:extLst>
              <a:ext uri="{28A0092B-C50C-407E-A947-70E740481C1C}">
                <a14:useLocalDpi xmlns:a14="http://schemas.microsoft.com/office/drawing/2010/main" val="0"/>
              </a:ext>
            </a:extLst>
          </a:blip>
          <a:srcRect t="57938" b="12327"/>
          <a:stretch/>
        </p:blipFill>
        <p:spPr>
          <a:xfrm>
            <a:off x="50036" y="9236"/>
            <a:ext cx="12091925" cy="2393060"/>
          </a:xfrm>
          <a:prstGeom prst="rect">
            <a:avLst/>
          </a:prstGeom>
        </p:spPr>
      </p:pic>
      <p:sp>
        <p:nvSpPr>
          <p:cNvPr id="2" name="TextBox 1">
            <a:extLst>
              <a:ext uri="{FF2B5EF4-FFF2-40B4-BE49-F238E27FC236}">
                <a16:creationId xmlns:a16="http://schemas.microsoft.com/office/drawing/2014/main" id="{B6C6A7AC-1FF2-4244-8F45-713229810D35}"/>
              </a:ext>
            </a:extLst>
          </p:cNvPr>
          <p:cNvSpPr txBox="1"/>
          <p:nvPr/>
        </p:nvSpPr>
        <p:spPr>
          <a:xfrm>
            <a:off x="4167812" y="2731449"/>
            <a:ext cx="4328621" cy="1107996"/>
          </a:xfrm>
          <a:prstGeom prst="rect">
            <a:avLst/>
          </a:prstGeom>
          <a:noFill/>
        </p:spPr>
        <p:txBody>
          <a:bodyPr wrap="none" rtlCol="0">
            <a:spAutoFit/>
          </a:bodyPr>
          <a:lstStyle/>
          <a:p>
            <a:pPr algn="ctr"/>
            <a:r>
              <a:rPr lang="en-US" sz="6600" dirty="0">
                <a:solidFill>
                  <a:schemeClr val="bg1"/>
                </a:solidFill>
              </a:rPr>
              <a:t>Calculations</a:t>
            </a:r>
          </a:p>
        </p:txBody>
      </p:sp>
    </p:spTree>
    <p:extLst>
      <p:ext uri="{BB962C8B-B14F-4D97-AF65-F5344CB8AC3E}">
        <p14:creationId xmlns:p14="http://schemas.microsoft.com/office/powerpoint/2010/main" val="3212105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smtClean="0">
                <a:solidFill>
                  <a:schemeClr val="bg1"/>
                </a:solidFill>
              </a:rPr>
              <a:pPr algn="r"/>
              <a:t>28</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Formula Editing Conventions</a:t>
            </a:r>
          </a:p>
        </p:txBody>
      </p:sp>
      <p:pic>
        <p:nvPicPr>
          <p:cNvPr id="2" name="Picture 1">
            <a:extLst>
              <a:ext uri="{FF2B5EF4-FFF2-40B4-BE49-F238E27FC236}">
                <a16:creationId xmlns:a16="http://schemas.microsoft.com/office/drawing/2014/main" id="{93CFD838-DE4A-4FC9-9101-7DFB5892138E}"/>
              </a:ext>
            </a:extLst>
          </p:cNvPr>
          <p:cNvPicPr>
            <a:picLocks noChangeAspect="1"/>
          </p:cNvPicPr>
          <p:nvPr/>
        </p:nvPicPr>
        <p:blipFill>
          <a:blip r:embed="rId4"/>
          <a:stretch>
            <a:fillRect/>
          </a:stretch>
        </p:blipFill>
        <p:spPr>
          <a:xfrm>
            <a:off x="1117099" y="1522016"/>
            <a:ext cx="9491117" cy="3986751"/>
          </a:xfrm>
          <a:prstGeom prst="rect">
            <a:avLst/>
          </a:prstGeom>
        </p:spPr>
      </p:pic>
    </p:spTree>
    <p:extLst>
      <p:ext uri="{BB962C8B-B14F-4D97-AF65-F5344CB8AC3E}">
        <p14:creationId xmlns:p14="http://schemas.microsoft.com/office/powerpoint/2010/main" val="292161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smtClean="0">
                <a:solidFill>
                  <a:schemeClr val="bg1"/>
                </a:solidFill>
              </a:rPr>
              <a:pPr algn="r"/>
              <a:t>29</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Understanding Where Calculations Occur</a:t>
            </a:r>
          </a:p>
        </p:txBody>
      </p:sp>
      <p:pic>
        <p:nvPicPr>
          <p:cNvPr id="2" name="Picture 1">
            <a:extLst>
              <a:ext uri="{FF2B5EF4-FFF2-40B4-BE49-F238E27FC236}">
                <a16:creationId xmlns:a16="http://schemas.microsoft.com/office/drawing/2014/main" id="{11926D65-56B2-4F15-A728-4F7E9015AADD}"/>
              </a:ext>
            </a:extLst>
          </p:cNvPr>
          <p:cNvPicPr>
            <a:picLocks noChangeAspect="1"/>
          </p:cNvPicPr>
          <p:nvPr/>
        </p:nvPicPr>
        <p:blipFill>
          <a:blip r:embed="rId4"/>
          <a:stretch>
            <a:fillRect/>
          </a:stretch>
        </p:blipFill>
        <p:spPr>
          <a:xfrm>
            <a:off x="2006750" y="1373852"/>
            <a:ext cx="7744844" cy="4127445"/>
          </a:xfrm>
          <a:prstGeom prst="rect">
            <a:avLst/>
          </a:prstGeom>
        </p:spPr>
      </p:pic>
    </p:spTree>
    <p:extLst>
      <p:ext uri="{BB962C8B-B14F-4D97-AF65-F5344CB8AC3E}">
        <p14:creationId xmlns:p14="http://schemas.microsoft.com/office/powerpoint/2010/main" val="3155685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3</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Let’s Learn About You</a:t>
            </a:r>
          </a:p>
        </p:txBody>
      </p:sp>
      <p:sp>
        <p:nvSpPr>
          <p:cNvPr id="17" name="TextBox 16">
            <a:extLst>
              <a:ext uri="{FF2B5EF4-FFF2-40B4-BE49-F238E27FC236}">
                <a16:creationId xmlns:a16="http://schemas.microsoft.com/office/drawing/2014/main" id="{247DC766-3F0C-425C-BD89-3731C4C40AB1}"/>
              </a:ext>
            </a:extLst>
          </p:cNvPr>
          <p:cNvSpPr txBox="1"/>
          <p:nvPr/>
        </p:nvSpPr>
        <p:spPr>
          <a:xfrm>
            <a:off x="831820" y="1144467"/>
            <a:ext cx="10774219" cy="4416594"/>
          </a:xfrm>
          <a:prstGeom prst="rect">
            <a:avLst/>
          </a:prstGeom>
          <a:noFill/>
        </p:spPr>
        <p:txBody>
          <a:bodyPr wrap="square" rtlCol="0">
            <a:spAutoFit/>
          </a:bodyPr>
          <a:lstStyle/>
          <a:p>
            <a:r>
              <a:rPr lang="en-US" sz="4400" b="1" dirty="0">
                <a:solidFill>
                  <a:srgbClr val="002060"/>
                </a:solidFill>
                <a:latin typeface="Roboto" panose="02000000000000000000" pitchFamily="2" charset="0"/>
                <a:ea typeface="Roboto" panose="02000000000000000000" pitchFamily="2" charset="0"/>
              </a:rPr>
              <a:t>Student Introductions</a:t>
            </a:r>
          </a:p>
          <a:p>
            <a:r>
              <a:rPr lang="en-US" sz="2400" dirty="0">
                <a:solidFill>
                  <a:srgbClr val="002060"/>
                </a:solidFill>
                <a:latin typeface="Roboto" panose="02000000000000000000" pitchFamily="2" charset="0"/>
                <a:ea typeface="Roboto" panose="02000000000000000000" pitchFamily="2" charset="0"/>
              </a:rPr>
              <a:t> </a:t>
            </a:r>
            <a:endParaRPr lang="en-US" sz="4400" dirty="0">
              <a:solidFill>
                <a:srgbClr val="002060"/>
              </a:solidFill>
              <a:latin typeface="Roboto" panose="02000000000000000000" pitchFamily="2" charset="0"/>
              <a:ea typeface="Roboto" panose="02000000000000000000" pitchFamily="2" charset="0"/>
            </a:endParaRP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Name</a:t>
            </a:r>
            <a:r>
              <a:rPr lang="en-US" sz="900" dirty="0">
                <a:solidFill>
                  <a:schemeClr val="accent1">
                    <a:lumMod val="75000"/>
                  </a:schemeClr>
                </a:solidFill>
                <a:latin typeface="Roboto" panose="02000000000000000000" pitchFamily="2" charset="0"/>
                <a:ea typeface="Roboto" panose="02000000000000000000" pitchFamily="2" charset="0"/>
              </a:rPr>
              <a:t> </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Role</a:t>
            </a:r>
            <a:endParaRPr lang="en-US" sz="900" dirty="0">
              <a:solidFill>
                <a:schemeClr val="accent1">
                  <a:lumMod val="75000"/>
                </a:schemeClr>
              </a:solidFill>
              <a:latin typeface="Roboto" panose="02000000000000000000" pitchFamily="2" charset="0"/>
              <a:ea typeface="Roboto" panose="02000000000000000000" pitchFamily="2" charset="0"/>
            </a:endParaRP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Experience with Tableau</a:t>
            </a:r>
            <a:endParaRPr lang="en-US" sz="900" dirty="0">
              <a:solidFill>
                <a:schemeClr val="accent1">
                  <a:lumMod val="75000"/>
                </a:schemeClr>
              </a:solidFill>
              <a:latin typeface="Roboto" panose="02000000000000000000" pitchFamily="2" charset="0"/>
              <a:ea typeface="Roboto" panose="02000000000000000000" pitchFamily="2" charset="0"/>
            </a:endParaRP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Anything specific you are hoping to learn?</a:t>
            </a:r>
            <a:endParaRPr lang="en-US" sz="900" dirty="0">
              <a:solidFill>
                <a:schemeClr val="accent1">
                  <a:lumMod val="75000"/>
                </a:schemeClr>
              </a:solidFill>
              <a:latin typeface="Roboto" panose="02000000000000000000" pitchFamily="2" charset="0"/>
              <a:ea typeface="Roboto" panose="02000000000000000000" pitchFamily="2" charset="0"/>
            </a:endParaRP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What do you do for fun?</a:t>
            </a:r>
          </a:p>
          <a:p>
            <a:pPr lvl="1"/>
            <a:endParaRPr lang="en-US" sz="900" dirty="0">
              <a:solidFill>
                <a:schemeClr val="accent1">
                  <a:lumMod val="75000"/>
                </a:schemeClr>
              </a:solidFill>
              <a:latin typeface="Roboto" panose="02000000000000000000" pitchFamily="2" charset="0"/>
              <a:ea typeface="Roboto" panose="02000000000000000000" pitchFamily="2" charset="0"/>
            </a:endParaRP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What is your favorite vacation spot and why?</a:t>
            </a:r>
            <a:endParaRPr lang="en-US" sz="2000" dirty="0">
              <a:solidFill>
                <a:srgbClr val="00206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029865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30</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Desktop Architecture</a:t>
            </a:r>
          </a:p>
        </p:txBody>
      </p:sp>
      <p:pic>
        <p:nvPicPr>
          <p:cNvPr id="11" name="Picture 10">
            <a:extLst>
              <a:ext uri="{FF2B5EF4-FFF2-40B4-BE49-F238E27FC236}">
                <a16:creationId xmlns:a16="http://schemas.microsoft.com/office/drawing/2014/main" id="{2B576A87-8AB1-4E5D-B3E0-0B94D523E5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8075" y="1322072"/>
            <a:ext cx="7849859" cy="4391271"/>
          </a:xfrm>
          <a:prstGeom prst="rect">
            <a:avLst/>
          </a:prstGeom>
        </p:spPr>
      </p:pic>
    </p:spTree>
    <p:extLst>
      <p:ext uri="{BB962C8B-B14F-4D97-AF65-F5344CB8AC3E}">
        <p14:creationId xmlns:p14="http://schemas.microsoft.com/office/powerpoint/2010/main" val="41026238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31</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Using Quick Table Calculations</a:t>
            </a:r>
          </a:p>
        </p:txBody>
      </p:sp>
      <p:pic>
        <p:nvPicPr>
          <p:cNvPr id="2" name="Picture 1">
            <a:extLst>
              <a:ext uri="{FF2B5EF4-FFF2-40B4-BE49-F238E27FC236}">
                <a16:creationId xmlns:a16="http://schemas.microsoft.com/office/drawing/2014/main" id="{89884F64-9B90-48C7-823D-501C378F5F38}"/>
              </a:ext>
            </a:extLst>
          </p:cNvPr>
          <p:cNvPicPr>
            <a:picLocks noChangeAspect="1"/>
          </p:cNvPicPr>
          <p:nvPr/>
        </p:nvPicPr>
        <p:blipFill>
          <a:blip r:embed="rId4"/>
          <a:stretch>
            <a:fillRect/>
          </a:stretch>
        </p:blipFill>
        <p:spPr>
          <a:xfrm>
            <a:off x="1601382" y="1100245"/>
            <a:ext cx="8965901" cy="4723788"/>
          </a:xfrm>
          <a:prstGeom prst="rect">
            <a:avLst/>
          </a:prstGeom>
        </p:spPr>
      </p:pic>
    </p:spTree>
    <p:extLst>
      <p:ext uri="{BB962C8B-B14F-4D97-AF65-F5344CB8AC3E}">
        <p14:creationId xmlns:p14="http://schemas.microsoft.com/office/powerpoint/2010/main" val="41219416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32</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2" y="193311"/>
            <a:ext cx="11756867" cy="707886"/>
          </a:xfrm>
          <a:prstGeom prst="rect">
            <a:avLst/>
          </a:prstGeom>
          <a:noFill/>
        </p:spPr>
        <p:txBody>
          <a:bodyPr wrap="square" rtlCol="0">
            <a:spAutoFit/>
          </a:bodyPr>
          <a:lstStyle/>
          <a:p>
            <a:r>
              <a:rPr lang="en-US" sz="4000" dirty="0">
                <a:solidFill>
                  <a:schemeClr val="bg1"/>
                </a:solidFill>
              </a:rPr>
              <a:t>How to Translate Table Calculations</a:t>
            </a:r>
          </a:p>
        </p:txBody>
      </p:sp>
      <p:sp>
        <p:nvSpPr>
          <p:cNvPr id="11" name="Content Placeholder 4">
            <a:extLst>
              <a:ext uri="{FF2B5EF4-FFF2-40B4-BE49-F238E27FC236}">
                <a16:creationId xmlns:a16="http://schemas.microsoft.com/office/drawing/2014/main" id="{1A0E34E5-F28E-44B7-B02E-04D35B3FA228}"/>
              </a:ext>
            </a:extLst>
          </p:cNvPr>
          <p:cNvSpPr txBox="1">
            <a:spLocks/>
          </p:cNvSpPr>
          <p:nvPr/>
        </p:nvSpPr>
        <p:spPr>
          <a:xfrm>
            <a:off x="394747" y="1242062"/>
            <a:ext cx="13274793" cy="40841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Start from the bottom and read up</a:t>
            </a:r>
          </a:p>
          <a:p>
            <a:pPr marL="0" indent="0">
              <a:buNone/>
            </a:pPr>
            <a:endParaRPr lang="en-US" sz="3200" dirty="0"/>
          </a:p>
          <a:p>
            <a:pPr marL="0" indent="0">
              <a:buNone/>
            </a:pPr>
            <a:r>
              <a:rPr lang="en-US" dirty="0"/>
              <a:t>For every:</a:t>
            </a:r>
          </a:p>
          <a:p>
            <a:pPr marL="0" indent="0">
              <a:buNone/>
            </a:pPr>
            <a:r>
              <a:rPr lang="en-US" dirty="0"/>
              <a:t>     Category and Quarter of Order Date</a:t>
            </a:r>
          </a:p>
          <a:p>
            <a:pPr marL="0" indent="0">
              <a:buNone/>
            </a:pPr>
            <a:endParaRPr lang="en-US" dirty="0"/>
          </a:p>
          <a:p>
            <a:pPr marL="0" indent="0">
              <a:buNone/>
            </a:pPr>
            <a:r>
              <a:rPr lang="en-US" sz="3200" dirty="0"/>
              <a:t>	Calculate the Running Total Sum</a:t>
            </a:r>
          </a:p>
          <a:p>
            <a:pPr marL="0" indent="0">
              <a:buNone/>
            </a:pPr>
            <a:r>
              <a:rPr lang="en-US" sz="3200" dirty="0"/>
              <a:t> </a:t>
            </a:r>
          </a:p>
          <a:p>
            <a:pPr marL="0" indent="0">
              <a:buNone/>
            </a:pPr>
            <a:r>
              <a:rPr lang="en-US" sz="3200" dirty="0"/>
              <a:t>		by Year of Order </a:t>
            </a:r>
            <a:r>
              <a:rPr lang="en-US" dirty="0"/>
              <a:t>Date</a:t>
            </a:r>
            <a:endParaRPr lang="en-US" sz="3200" dirty="0"/>
          </a:p>
        </p:txBody>
      </p:sp>
      <p:pic>
        <p:nvPicPr>
          <p:cNvPr id="12" name="Picture 11">
            <a:extLst>
              <a:ext uri="{FF2B5EF4-FFF2-40B4-BE49-F238E27FC236}">
                <a16:creationId xmlns:a16="http://schemas.microsoft.com/office/drawing/2014/main" id="{62054F16-071C-419E-BF01-B65750C87B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7939" y="1241914"/>
            <a:ext cx="4856453" cy="4374024"/>
          </a:xfrm>
          <a:prstGeom prst="rect">
            <a:avLst/>
          </a:prstGeom>
        </p:spPr>
      </p:pic>
      <p:sp>
        <p:nvSpPr>
          <p:cNvPr id="14" name="Oval 13">
            <a:extLst>
              <a:ext uri="{FF2B5EF4-FFF2-40B4-BE49-F238E27FC236}">
                <a16:creationId xmlns:a16="http://schemas.microsoft.com/office/drawing/2014/main" id="{12784B05-5C81-4F98-AA75-B171C185C6CB}"/>
              </a:ext>
            </a:extLst>
          </p:cNvPr>
          <p:cNvSpPr/>
          <p:nvPr/>
        </p:nvSpPr>
        <p:spPr>
          <a:xfrm>
            <a:off x="262360" y="2784345"/>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a:extLst>
              <a:ext uri="{FF2B5EF4-FFF2-40B4-BE49-F238E27FC236}">
                <a16:creationId xmlns:a16="http://schemas.microsoft.com/office/drawing/2014/main" id="{B19BDCA5-6307-44BB-803C-172747EED67C}"/>
              </a:ext>
            </a:extLst>
          </p:cNvPr>
          <p:cNvSpPr/>
          <p:nvPr/>
        </p:nvSpPr>
        <p:spPr>
          <a:xfrm>
            <a:off x="1644073" y="4988269"/>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8" name="Oval 17">
            <a:extLst>
              <a:ext uri="{FF2B5EF4-FFF2-40B4-BE49-F238E27FC236}">
                <a16:creationId xmlns:a16="http://schemas.microsoft.com/office/drawing/2014/main" id="{9436657D-7B71-4D53-8936-FA36F15BD376}"/>
              </a:ext>
            </a:extLst>
          </p:cNvPr>
          <p:cNvSpPr/>
          <p:nvPr/>
        </p:nvSpPr>
        <p:spPr>
          <a:xfrm>
            <a:off x="9822105" y="3805814"/>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76A1F2B3-F4B7-42E3-92D2-098125762F80}"/>
              </a:ext>
            </a:extLst>
          </p:cNvPr>
          <p:cNvSpPr/>
          <p:nvPr/>
        </p:nvSpPr>
        <p:spPr>
          <a:xfrm>
            <a:off x="11600282" y="4259771"/>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9CD1F35A-F607-4DB5-804F-1E52D556BE27}"/>
              </a:ext>
            </a:extLst>
          </p:cNvPr>
          <p:cNvSpPr/>
          <p:nvPr/>
        </p:nvSpPr>
        <p:spPr>
          <a:xfrm>
            <a:off x="9768736" y="1717217"/>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1" name="Oval 20">
            <a:extLst>
              <a:ext uri="{FF2B5EF4-FFF2-40B4-BE49-F238E27FC236}">
                <a16:creationId xmlns:a16="http://schemas.microsoft.com/office/drawing/2014/main" id="{E3DB1C90-8C83-400E-B288-A6F2AEE4EACB}"/>
              </a:ext>
            </a:extLst>
          </p:cNvPr>
          <p:cNvSpPr/>
          <p:nvPr/>
        </p:nvSpPr>
        <p:spPr>
          <a:xfrm>
            <a:off x="768857" y="3904429"/>
            <a:ext cx="506497" cy="539686"/>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Tree>
    <p:extLst>
      <p:ext uri="{BB962C8B-B14F-4D97-AF65-F5344CB8AC3E}">
        <p14:creationId xmlns:p14="http://schemas.microsoft.com/office/powerpoint/2010/main" val="16420063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9A2C59-2290-4498-B432-F9FD07745DBE}"/>
              </a:ext>
            </a:extLst>
          </p:cNvPr>
          <p:cNvSpPr>
            <a:spLocks noGrp="1"/>
          </p:cNvSpPr>
          <p:nvPr>
            <p:ph type="ctrTitle"/>
          </p:nvPr>
        </p:nvSpPr>
        <p:spPr/>
        <p:txBody>
          <a:bodyPr/>
          <a:lstStyle/>
          <a:p>
            <a:r>
              <a:rPr lang="en-US" dirty="0"/>
              <a:t>Level of Detail Calculations (LOD)</a:t>
            </a:r>
          </a:p>
        </p:txBody>
      </p:sp>
      <p:sp>
        <p:nvSpPr>
          <p:cNvPr id="4" name="Rectangle 3">
            <a:extLst>
              <a:ext uri="{FF2B5EF4-FFF2-40B4-BE49-F238E27FC236}">
                <a16:creationId xmlns:a16="http://schemas.microsoft.com/office/drawing/2014/main" id="{C2E159F3-602E-4BD7-9243-328024042AC4}"/>
              </a:ext>
            </a:extLst>
          </p:cNvPr>
          <p:cNvSpPr/>
          <p:nvPr/>
        </p:nvSpPr>
        <p:spPr>
          <a:xfrm>
            <a:off x="1950419" y="1838996"/>
            <a:ext cx="8932292" cy="3252172"/>
          </a:xfrm>
          <a:prstGeom prst="rect">
            <a:avLst/>
          </a:prstGeom>
        </p:spPr>
        <p:txBody>
          <a:bodyPr wrap="square">
            <a:spAutoFit/>
          </a:bodyPr>
          <a:lstStyle/>
          <a:p>
            <a:r>
              <a:rPr lang="en-US" b="1" i="1" dirty="0"/>
              <a:t>Level of detail  </a:t>
            </a:r>
            <a:r>
              <a:rPr lang="en-US" dirty="0"/>
              <a:t>refers to the granularity or aggregation of the data in your view</a:t>
            </a:r>
          </a:p>
          <a:p>
            <a:pPr>
              <a:spcBef>
                <a:spcPts val="2600"/>
              </a:spcBef>
            </a:pPr>
            <a:r>
              <a:rPr lang="en-US" dirty="0"/>
              <a:t>LOD calculations:</a:t>
            </a:r>
          </a:p>
          <a:p>
            <a:pPr marL="914400" lvl="1" indent="-342900">
              <a:buFont typeface="Arial" panose="020B0604020202020204" pitchFamily="34" charset="0"/>
              <a:buChar char="•"/>
            </a:pPr>
            <a:r>
              <a:rPr lang="en-US" dirty="0"/>
              <a:t>More precise control over the granularity or aggregation levels shown in your view</a:t>
            </a:r>
          </a:p>
          <a:p>
            <a:pPr marL="914400" lvl="1" indent="-342900">
              <a:buFont typeface="Arial" panose="020B0604020202020204" pitchFamily="34" charset="0"/>
              <a:buChar char="•"/>
            </a:pPr>
            <a:r>
              <a:rPr lang="en-US" dirty="0"/>
              <a:t>Useful for looking at data that might otherwise be misleading when aggregated</a:t>
            </a:r>
          </a:p>
          <a:p>
            <a:pPr>
              <a:spcBef>
                <a:spcPts val="2600"/>
              </a:spcBef>
            </a:pPr>
            <a:r>
              <a:rPr lang="en-US" dirty="0"/>
              <a:t>Use for:     </a:t>
            </a:r>
            <a:r>
              <a:rPr lang="en-US" dirty="0">
                <a:hlinkClick r:id="rId2"/>
              </a:rPr>
              <a:t>https://www.tableau.com/about/blog/LOD-expressions</a:t>
            </a:r>
            <a:endParaRPr lang="en-US" dirty="0"/>
          </a:p>
          <a:p>
            <a:pPr marL="914400" lvl="1" indent="-457200">
              <a:buFont typeface="Arial" panose="020B0604020202020204" pitchFamily="34" charset="0"/>
              <a:buChar char="•"/>
            </a:pPr>
            <a:r>
              <a:rPr lang="en-US" dirty="0"/>
              <a:t>Cohort Analysis</a:t>
            </a:r>
          </a:p>
          <a:p>
            <a:pPr marL="914400" lvl="1" indent="-457200">
              <a:buFont typeface="Arial" panose="020B0604020202020204" pitchFamily="34" charset="0"/>
              <a:buChar char="•"/>
            </a:pPr>
            <a:r>
              <a:rPr lang="en-US" dirty="0"/>
              <a:t>Totals and averages across segment</a:t>
            </a:r>
          </a:p>
          <a:p>
            <a:pPr marL="914400" lvl="1" indent="-457200">
              <a:buFont typeface="Arial" panose="020B0604020202020204" pitchFamily="34" charset="0"/>
              <a:buChar char="•"/>
            </a:pPr>
            <a:r>
              <a:rPr lang="en-US" dirty="0"/>
              <a:t>Aggregates of aggregates</a:t>
            </a:r>
          </a:p>
          <a:p>
            <a:pPr marL="914400" lvl="1" indent="-457200">
              <a:buFont typeface="Arial" panose="020B0604020202020204" pitchFamily="34" charset="0"/>
              <a:buChar char="•"/>
            </a:pPr>
            <a:r>
              <a:rPr lang="en-US" dirty="0"/>
              <a:t>Binning aggregates</a:t>
            </a:r>
          </a:p>
        </p:txBody>
      </p:sp>
    </p:spTree>
    <p:extLst>
      <p:ext uri="{BB962C8B-B14F-4D97-AF65-F5344CB8AC3E}">
        <p14:creationId xmlns:p14="http://schemas.microsoft.com/office/powerpoint/2010/main" val="2349966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7DE54-2573-4EC8-A073-A4A110638450}"/>
              </a:ext>
            </a:extLst>
          </p:cNvPr>
          <p:cNvSpPr>
            <a:spLocks noGrp="1"/>
          </p:cNvSpPr>
          <p:nvPr>
            <p:ph type="ctrTitle"/>
          </p:nvPr>
        </p:nvSpPr>
        <p:spPr/>
        <p:txBody>
          <a:bodyPr/>
          <a:lstStyle/>
          <a:p>
            <a:r>
              <a:rPr lang="en-US" dirty="0"/>
              <a:t>LOD Syntax and Calculation Types</a:t>
            </a:r>
          </a:p>
        </p:txBody>
      </p:sp>
      <p:sp>
        <p:nvSpPr>
          <p:cNvPr id="3" name="Content Placeholder 4">
            <a:extLst>
              <a:ext uri="{FF2B5EF4-FFF2-40B4-BE49-F238E27FC236}">
                <a16:creationId xmlns:a16="http://schemas.microsoft.com/office/drawing/2014/main" id="{5AAB2D24-8B49-4C97-BBD5-14D8C0065D6A}"/>
              </a:ext>
            </a:extLst>
          </p:cNvPr>
          <p:cNvSpPr txBox="1">
            <a:spLocks/>
          </p:cNvSpPr>
          <p:nvPr/>
        </p:nvSpPr>
        <p:spPr>
          <a:xfrm>
            <a:off x="179231" y="1378076"/>
            <a:ext cx="11789049" cy="116242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653110">
              <a:spcBef>
                <a:spcPct val="20000"/>
              </a:spcBef>
              <a:spcAft>
                <a:spcPct val="0"/>
              </a:spcAft>
              <a:buClr>
                <a:srgbClr val="7190BA"/>
              </a:buClr>
              <a:buFont typeface="Arial" panose="020B0604020202020204" pitchFamily="34" charset="0"/>
              <a:buNone/>
              <a:defRPr/>
            </a:pPr>
            <a:r>
              <a:rPr lang="en-US" sz="2000" dirty="0"/>
              <a:t>Syntax structure:</a:t>
            </a:r>
          </a:p>
          <a:p>
            <a:pPr marL="0" lvl="1" indent="0" defTabSz="653110">
              <a:spcBef>
                <a:spcPct val="20000"/>
              </a:spcBef>
              <a:spcAft>
                <a:spcPct val="0"/>
              </a:spcAft>
              <a:buClr>
                <a:srgbClr val="7190BA"/>
              </a:buClr>
              <a:buFont typeface="Arial" panose="020B0604020202020204" pitchFamily="34" charset="0"/>
              <a:buNone/>
              <a:defRPr/>
            </a:pPr>
            <a:r>
              <a:rPr lang="en-US" sz="1800" dirty="0">
                <a:latin typeface="Lucida Console" panose="020B0609040504020204" pitchFamily="49" charset="0"/>
              </a:rPr>
              <a:t>{Keyword [Column1], [Column2], [</a:t>
            </a:r>
            <a:r>
              <a:rPr lang="en-US" sz="1800" dirty="0" err="1">
                <a:latin typeface="Lucida Console" panose="020B0609040504020204" pitchFamily="49" charset="0"/>
              </a:rPr>
              <a:t>ColumnN</a:t>
            </a:r>
            <a:r>
              <a:rPr lang="en-US" sz="1800" dirty="0">
                <a:latin typeface="Lucida Console" panose="020B0609040504020204" pitchFamily="49" charset="0"/>
              </a:rPr>
              <a:t>]: Aggregate Expression}</a:t>
            </a:r>
          </a:p>
          <a:p>
            <a:pPr marL="0" lvl="1" indent="0" defTabSz="653110">
              <a:spcBef>
                <a:spcPts val="1800"/>
              </a:spcBef>
              <a:spcAft>
                <a:spcPct val="0"/>
              </a:spcAft>
              <a:buClr>
                <a:srgbClr val="7190BA"/>
              </a:buClr>
              <a:buFont typeface="Arial" panose="020B0604020202020204" pitchFamily="34" charset="0"/>
              <a:buNone/>
              <a:defRPr/>
            </a:pPr>
            <a:r>
              <a:rPr lang="en-US" sz="1400" i="1" dirty="0"/>
              <a:t>For example: </a:t>
            </a:r>
            <a:r>
              <a:rPr lang="en-US" sz="1400" dirty="0">
                <a:solidFill>
                  <a:srgbClr val="0000FF"/>
                </a:solidFill>
                <a:latin typeface="Lucida Console" panose="020B0609040504020204" pitchFamily="49" charset="0"/>
                <a:cs typeface="Arial"/>
              </a:rPr>
              <a:t>{FIXED </a:t>
            </a:r>
            <a:r>
              <a:rPr lang="en-US" sz="1400" dirty="0">
                <a:solidFill>
                  <a:srgbClr val="F79646">
                    <a:lumMod val="75000"/>
                  </a:srgbClr>
                </a:solidFill>
                <a:latin typeface="Lucida Console" panose="020B0609040504020204" pitchFamily="49" charset="0"/>
                <a:cs typeface="Arial"/>
              </a:rPr>
              <a:t>[State]</a:t>
            </a:r>
            <a:r>
              <a:rPr lang="en-US" sz="1400" dirty="0">
                <a:solidFill>
                  <a:srgbClr val="0000FF"/>
                </a:solidFill>
                <a:latin typeface="Lucida Console" panose="020B0609040504020204" pitchFamily="49" charset="0"/>
                <a:cs typeface="Arial"/>
              </a:rPr>
              <a:t>:</a:t>
            </a:r>
            <a:r>
              <a:rPr lang="en-US" sz="1400" dirty="0">
                <a:solidFill>
                  <a:srgbClr val="0BC5AF"/>
                </a:solidFill>
                <a:latin typeface="Lucida Console" panose="020B0609040504020204" pitchFamily="49" charset="0"/>
                <a:cs typeface="Arial"/>
              </a:rPr>
              <a:t>SUM</a:t>
            </a:r>
            <a:r>
              <a:rPr lang="en-US" sz="1400" dirty="0">
                <a:solidFill>
                  <a:srgbClr val="666666">
                    <a:lumMod val="50000"/>
                  </a:srgbClr>
                </a:solidFill>
                <a:latin typeface="Lucida Console" panose="020B0609040504020204" pitchFamily="49" charset="0"/>
                <a:cs typeface="Arial"/>
              </a:rPr>
              <a:t>(</a:t>
            </a:r>
            <a:r>
              <a:rPr lang="en-US" sz="1400" dirty="0">
                <a:solidFill>
                  <a:srgbClr val="F79646">
                    <a:lumMod val="75000"/>
                  </a:srgbClr>
                </a:solidFill>
                <a:latin typeface="Lucida Console" panose="020B0609040504020204" pitchFamily="49" charset="0"/>
                <a:cs typeface="Arial"/>
              </a:rPr>
              <a:t>[Sales]</a:t>
            </a:r>
            <a:r>
              <a:rPr lang="en-US" sz="1400" dirty="0">
                <a:solidFill>
                  <a:srgbClr val="666666">
                    <a:lumMod val="50000"/>
                  </a:srgbClr>
                </a:solidFill>
                <a:latin typeface="Lucida Console" panose="020B0609040504020204" pitchFamily="49" charset="0"/>
                <a:cs typeface="Arial"/>
              </a:rPr>
              <a:t>)</a:t>
            </a:r>
            <a:r>
              <a:rPr lang="en-US" sz="1400" dirty="0">
                <a:solidFill>
                  <a:srgbClr val="0000FF"/>
                </a:solidFill>
                <a:latin typeface="Lucida Console" panose="020B0609040504020204" pitchFamily="49" charset="0"/>
                <a:cs typeface="Arial"/>
              </a:rPr>
              <a:t>}</a:t>
            </a:r>
          </a:p>
        </p:txBody>
      </p:sp>
      <p:graphicFrame>
        <p:nvGraphicFramePr>
          <p:cNvPr id="4" name="Table 3">
            <a:extLst>
              <a:ext uri="{FF2B5EF4-FFF2-40B4-BE49-F238E27FC236}">
                <a16:creationId xmlns:a16="http://schemas.microsoft.com/office/drawing/2014/main" id="{86BAD064-B95C-4798-AA1E-7ACBDE843362}"/>
              </a:ext>
            </a:extLst>
          </p:cNvPr>
          <p:cNvGraphicFramePr>
            <a:graphicFrameLocks noGrp="1"/>
          </p:cNvGraphicFramePr>
          <p:nvPr>
            <p:extLst>
              <p:ext uri="{D42A27DB-BD31-4B8C-83A1-F6EECF244321}">
                <p14:modId xmlns:p14="http://schemas.microsoft.com/office/powerpoint/2010/main" val="124626642"/>
              </p:ext>
            </p:extLst>
          </p:nvPr>
        </p:nvGraphicFramePr>
        <p:xfrm>
          <a:off x="246437" y="2569084"/>
          <a:ext cx="11678514" cy="3059929"/>
        </p:xfrm>
        <a:graphic>
          <a:graphicData uri="http://schemas.openxmlformats.org/drawingml/2006/table">
            <a:tbl>
              <a:tblPr firstRow="1" bandRow="1"/>
              <a:tblGrid>
                <a:gridCol w="1414159">
                  <a:extLst>
                    <a:ext uri="{9D8B030D-6E8A-4147-A177-3AD203B41FA5}">
                      <a16:colId xmlns:a16="http://schemas.microsoft.com/office/drawing/2014/main" val="20000"/>
                    </a:ext>
                  </a:extLst>
                </a:gridCol>
                <a:gridCol w="5435981">
                  <a:extLst>
                    <a:ext uri="{9D8B030D-6E8A-4147-A177-3AD203B41FA5}">
                      <a16:colId xmlns:a16="http://schemas.microsoft.com/office/drawing/2014/main" val="20001"/>
                    </a:ext>
                  </a:extLst>
                </a:gridCol>
                <a:gridCol w="4828374">
                  <a:extLst>
                    <a:ext uri="{9D8B030D-6E8A-4147-A177-3AD203B41FA5}">
                      <a16:colId xmlns:a16="http://schemas.microsoft.com/office/drawing/2014/main" val="20002"/>
                    </a:ext>
                  </a:extLst>
                </a:gridCol>
              </a:tblGrid>
              <a:tr h="439661">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ctr"/>
                      <a:r>
                        <a:rPr lang="en-US" sz="2000" b="0" dirty="0">
                          <a:solidFill>
                            <a:schemeClr val="bg1"/>
                          </a:solidFill>
                          <a:latin typeface="+mj-lt"/>
                        </a:rPr>
                        <a:t>Keyword</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000" b="0" dirty="0">
                          <a:solidFill>
                            <a:schemeClr val="bg1"/>
                          </a:solidFill>
                          <a:latin typeface="+mj-lt"/>
                        </a:rPr>
                        <a:t>Description</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p>
                      <a:r>
                        <a:rPr lang="en-US" sz="2000" b="0" dirty="0">
                          <a:solidFill>
                            <a:schemeClr val="bg1"/>
                          </a:solidFill>
                          <a:latin typeface="+mj-lt"/>
                        </a:rPr>
                        <a:t>Example</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982912">
                <a:tc>
                  <a:txBody>
                    <a:bodyPr/>
                    <a:lstStyle/>
                    <a:p>
                      <a:pPr marL="0" marR="0" algn="ctr">
                        <a:lnSpc>
                          <a:spcPct val="100000"/>
                        </a:lnSpc>
                        <a:spcBef>
                          <a:spcPts val="0"/>
                        </a:spcBef>
                        <a:spcAft>
                          <a:spcPts val="0"/>
                        </a:spcAft>
                      </a:pPr>
                      <a:r>
                        <a:rPr lang="en-US" sz="1600" b="1" dirty="0">
                          <a:solidFill>
                            <a:schemeClr val="tx1"/>
                          </a:solidFill>
                          <a:effectLst/>
                          <a:latin typeface="Lucida Console" panose="020B0609040504020204" pitchFamily="49" charset="0"/>
                          <a:ea typeface="+mn-ea"/>
                          <a:cs typeface="Arial" panose="020B0604020202020204" pitchFamily="34" charset="0"/>
                        </a:rPr>
                        <a:t>FIXED</a:t>
                      </a:r>
                      <a:endParaRPr lang="en-US" sz="1600" b="1" dirty="0">
                        <a:solidFill>
                          <a:srgbClr val="333333"/>
                        </a:solidFill>
                        <a:effectLst/>
                        <a:latin typeface="Lucida Console" panose="020B0609040504020204" pitchFamily="49" charset="0"/>
                        <a:ea typeface="Palatino Linotype"/>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0"/>
                        </a:spcAft>
                      </a:pPr>
                      <a:r>
                        <a:rPr lang="en-US" sz="1600" kern="1200" dirty="0">
                          <a:solidFill>
                            <a:schemeClr val="dk1"/>
                          </a:solidFill>
                          <a:effectLst/>
                          <a:latin typeface="+mn-lt"/>
                          <a:ea typeface="+mn-ea"/>
                          <a:cs typeface="Arial" panose="020B0604020202020204" pitchFamily="34" charset="0"/>
                        </a:rPr>
                        <a:t>Allows you to specify the</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aggregation or granularity</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independent of the fields used in</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the level of detail of the</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visualization.</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1600" kern="1200" dirty="0">
                          <a:solidFill>
                            <a:srgbClr val="0BC5AF"/>
                          </a:solidFill>
                          <a:latin typeface="Lucida Console" panose="020B0609040504020204" pitchFamily="49" charset="0"/>
                          <a:ea typeface="+mn-ea"/>
                          <a:cs typeface="+mn-cs"/>
                        </a:rPr>
                        <a:t>AVG</a:t>
                      </a:r>
                      <a:r>
                        <a:rPr lang="en-US" sz="1600" kern="1200" dirty="0">
                          <a:solidFill>
                            <a:schemeClr val="tx1">
                              <a:lumMod val="50000"/>
                            </a:schemeClr>
                          </a:solidFill>
                          <a:latin typeface="Lucida Console" panose="020B0609040504020204" pitchFamily="49" charset="0"/>
                          <a:ea typeface="+mn-ea"/>
                          <a:cs typeface="+mn-cs"/>
                        </a:rPr>
                        <a:t>(</a:t>
                      </a:r>
                      <a:r>
                        <a:rPr lang="en-US" sz="1600" kern="1200" dirty="0">
                          <a:solidFill>
                            <a:srgbClr val="0000FF"/>
                          </a:solidFill>
                          <a:latin typeface="Lucida Console" panose="020B0609040504020204" pitchFamily="49" charset="0"/>
                          <a:ea typeface="+mn-ea"/>
                          <a:cs typeface="+mn-cs"/>
                        </a:rPr>
                        <a:t>{FIXED</a:t>
                      </a:r>
                      <a:r>
                        <a:rPr lang="en-US" sz="1600" kern="1200" dirty="0">
                          <a:solidFill>
                            <a:schemeClr val="tx1">
                              <a:lumMod val="50000"/>
                            </a:schemeClr>
                          </a:solidFill>
                          <a:effectLst/>
                          <a:latin typeface="Lucida Console" panose="020B0609040504020204" pitchFamily="49" charset="0"/>
                          <a:ea typeface="+mn-ea"/>
                          <a:cs typeface="Arial" panose="020B0604020202020204" pitchFamily="34" charset="0"/>
                        </a:rPr>
                        <a:t> </a:t>
                      </a:r>
                      <a:r>
                        <a:rPr lang="en-US" sz="1600" kern="1200" dirty="0">
                          <a:solidFill>
                            <a:schemeClr val="accent6">
                              <a:lumMod val="75000"/>
                            </a:schemeClr>
                          </a:solidFill>
                          <a:latin typeface="Lucida Console" panose="020B0609040504020204" pitchFamily="49" charset="0"/>
                          <a:ea typeface="+mn-ea"/>
                          <a:cs typeface="+mn-cs"/>
                        </a:rPr>
                        <a:t>[State]</a:t>
                      </a:r>
                      <a:r>
                        <a:rPr lang="en-US" sz="1600" dirty="0">
                          <a:solidFill>
                            <a:srgbClr val="0000FF"/>
                          </a:solidFill>
                          <a:latin typeface="Lucida Console" panose="020B0609040504020204" pitchFamily="49" charset="0"/>
                        </a:rPr>
                        <a:t>:</a:t>
                      </a:r>
                      <a:r>
                        <a:rPr lang="en-US" sz="1600" dirty="0">
                          <a:solidFill>
                            <a:srgbClr val="0BC5AF"/>
                          </a:solidFill>
                          <a:latin typeface="Lucida Console" panose="020B0609040504020204" pitchFamily="49" charset="0"/>
                        </a:rPr>
                        <a:t>SUM</a:t>
                      </a:r>
                      <a:r>
                        <a:rPr lang="en-US" sz="1600" dirty="0">
                          <a:solidFill>
                            <a:schemeClr val="tx1">
                              <a:lumMod val="50000"/>
                            </a:schemeClr>
                          </a:solidFill>
                          <a:latin typeface="Lucida Console" panose="020B0609040504020204" pitchFamily="49" charset="0"/>
                        </a:rPr>
                        <a:t>(</a:t>
                      </a:r>
                      <a:r>
                        <a:rPr lang="en-US" sz="1600" dirty="0">
                          <a:solidFill>
                            <a:schemeClr val="accent6">
                              <a:lumMod val="75000"/>
                            </a:schemeClr>
                          </a:solidFill>
                          <a:latin typeface="Lucida Console" panose="020B0609040504020204" pitchFamily="49" charset="0"/>
                        </a:rPr>
                        <a:t>[Sales]</a:t>
                      </a:r>
                      <a:r>
                        <a:rPr lang="en-US" sz="1600" dirty="0">
                          <a:solidFill>
                            <a:schemeClr val="tx1">
                              <a:lumMod val="50000"/>
                            </a:schemeClr>
                          </a:solidFill>
                          <a:latin typeface="Lucida Console" panose="020B0609040504020204" pitchFamily="49" charset="0"/>
                        </a:rPr>
                        <a:t>)</a:t>
                      </a:r>
                      <a:r>
                        <a:rPr lang="en-US" sz="1600" dirty="0">
                          <a:solidFill>
                            <a:srgbClr val="0000FF"/>
                          </a:solidFill>
                          <a:latin typeface="Lucida Console" panose="020B0609040504020204" pitchFamily="49" charset="0"/>
                        </a:rPr>
                        <a:t>}</a:t>
                      </a:r>
                      <a:r>
                        <a:rPr lang="en-US" sz="1600" kern="1200" dirty="0">
                          <a:solidFill>
                            <a:schemeClr val="tx1">
                              <a:lumMod val="50000"/>
                            </a:schemeClr>
                          </a:solidFill>
                          <a:latin typeface="Lucida Console" panose="020B0609040504020204" pitchFamily="49" charset="0"/>
                          <a:ea typeface="+mn-ea"/>
                          <a:cs typeface="+mn-cs"/>
                        </a:rPr>
                        <a:t>)</a:t>
                      </a:r>
                    </a:p>
                    <a:p>
                      <a:pPr marL="0" marR="0" lvl="1" indent="0" algn="l" defTabSz="457200" rtl="0" eaLnBrk="1" fontAlgn="auto" latinLnBrk="0" hangingPunct="1">
                        <a:lnSpc>
                          <a:spcPct val="100000"/>
                        </a:lnSpc>
                        <a:spcBef>
                          <a:spcPts val="1200"/>
                        </a:spcBef>
                        <a:spcAft>
                          <a:spcPts val="0"/>
                        </a:spcAft>
                        <a:buClrTx/>
                        <a:buSzTx/>
                        <a:buFontTx/>
                        <a:buNone/>
                        <a:tabLst/>
                        <a:defRPr/>
                      </a:pPr>
                      <a:r>
                        <a:rPr lang="en-US" sz="1200" kern="1200" dirty="0">
                          <a:solidFill>
                            <a:schemeClr val="dk1"/>
                          </a:solidFill>
                          <a:effectLst/>
                          <a:latin typeface="+mn-lt"/>
                          <a:ea typeface="+mn-ea"/>
                          <a:cs typeface="Arial" panose="020B0604020202020204" pitchFamily="34" charset="0"/>
                        </a:rPr>
                        <a:t>Total sales for each state, averaged across all states.</a:t>
                      </a:r>
                    </a:p>
                  </a:txBody>
                  <a:tcPr anchor="ctr">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818678">
                <a:tc>
                  <a:txBody>
                    <a:bodyPr/>
                    <a:lstStyle/>
                    <a:p>
                      <a:pPr marL="0" marR="0" algn="ctr">
                        <a:lnSpc>
                          <a:spcPct val="100000"/>
                        </a:lnSpc>
                        <a:spcBef>
                          <a:spcPts val="0"/>
                        </a:spcBef>
                        <a:spcAft>
                          <a:spcPts val="1000"/>
                        </a:spcAft>
                      </a:pPr>
                      <a:r>
                        <a:rPr lang="en-US" sz="1600" b="1" dirty="0">
                          <a:effectLst/>
                          <a:latin typeface="Lucida Console" panose="020B0609040504020204" pitchFamily="49" charset="0"/>
                          <a:cs typeface="Arial" panose="020B0604020202020204" pitchFamily="34" charset="0"/>
                        </a:rPr>
                        <a:t>INCLUDE</a:t>
                      </a:r>
                      <a:endParaRPr lang="en-US" sz="1600" b="1" dirty="0">
                        <a:solidFill>
                          <a:srgbClr val="333333"/>
                        </a:solidFill>
                        <a:effectLst/>
                        <a:latin typeface="Lucida Console" panose="020B0609040504020204" pitchFamily="49" charset="0"/>
                        <a:ea typeface="Palatino Linotype"/>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chemeClr val="dk1"/>
                          </a:solidFill>
                          <a:effectLst/>
                          <a:latin typeface="+mn-lt"/>
                          <a:ea typeface="+mn-ea"/>
                          <a:cs typeface="Arial" panose="020B0604020202020204" pitchFamily="34" charset="0"/>
                        </a:rPr>
                        <a:t>Calculates results at a level less</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aggregated than the</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visualization's level of detail.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0"/>
                        </a:spcAft>
                      </a:pPr>
                      <a:r>
                        <a:rPr lang="en-US" sz="1600" kern="1200" dirty="0">
                          <a:solidFill>
                            <a:srgbClr val="0000FF"/>
                          </a:solidFill>
                          <a:latin typeface="Lucida Console" panose="020B0609040504020204" pitchFamily="49" charset="0"/>
                          <a:ea typeface="+mn-ea"/>
                          <a:cs typeface="+mn-cs"/>
                        </a:rPr>
                        <a:t>{INCLUDE </a:t>
                      </a:r>
                      <a:r>
                        <a:rPr lang="en-US" sz="1600" kern="1200" dirty="0">
                          <a:solidFill>
                            <a:schemeClr val="accent6">
                              <a:lumMod val="75000"/>
                            </a:schemeClr>
                          </a:solidFill>
                          <a:latin typeface="Lucida Console" panose="020B0609040504020204" pitchFamily="49" charset="0"/>
                          <a:ea typeface="+mn-ea"/>
                          <a:cs typeface="+mn-cs"/>
                        </a:rPr>
                        <a:t>[City]</a:t>
                      </a:r>
                      <a:r>
                        <a:rPr lang="en-US" sz="1600" dirty="0">
                          <a:solidFill>
                            <a:srgbClr val="0000FF"/>
                          </a:solidFill>
                          <a:latin typeface="Lucida Console" panose="020B0609040504020204" pitchFamily="49" charset="0"/>
                        </a:rPr>
                        <a:t>:</a:t>
                      </a:r>
                      <a:r>
                        <a:rPr lang="en-US" sz="1600" dirty="0">
                          <a:solidFill>
                            <a:srgbClr val="0BC5AF"/>
                          </a:solidFill>
                          <a:latin typeface="Lucida Console" panose="020B0609040504020204" pitchFamily="49" charset="0"/>
                        </a:rPr>
                        <a:t>SUM</a:t>
                      </a:r>
                      <a:r>
                        <a:rPr lang="en-US" sz="1600" dirty="0">
                          <a:solidFill>
                            <a:schemeClr val="tx1">
                              <a:lumMod val="50000"/>
                            </a:schemeClr>
                          </a:solidFill>
                          <a:latin typeface="Lucida Console" panose="020B0609040504020204" pitchFamily="49" charset="0"/>
                        </a:rPr>
                        <a:t>(</a:t>
                      </a:r>
                      <a:r>
                        <a:rPr lang="en-US" sz="1600" dirty="0">
                          <a:solidFill>
                            <a:schemeClr val="accent6">
                              <a:lumMod val="75000"/>
                            </a:schemeClr>
                          </a:solidFill>
                          <a:latin typeface="Lucida Console" panose="020B0609040504020204" pitchFamily="49" charset="0"/>
                        </a:rPr>
                        <a:t>[Sales]</a:t>
                      </a:r>
                      <a:r>
                        <a:rPr lang="en-US" sz="1600" dirty="0">
                          <a:solidFill>
                            <a:schemeClr val="tx1">
                              <a:lumMod val="50000"/>
                            </a:schemeClr>
                          </a:solidFill>
                          <a:latin typeface="Lucida Console" panose="020B0609040504020204" pitchFamily="49" charset="0"/>
                        </a:rPr>
                        <a:t>)</a:t>
                      </a:r>
                      <a:r>
                        <a:rPr lang="en-US" sz="1600" dirty="0">
                          <a:solidFill>
                            <a:srgbClr val="0000FF"/>
                          </a:solidFill>
                          <a:latin typeface="Lucida Console" panose="020B0609040504020204" pitchFamily="49" charset="0"/>
                        </a:rPr>
                        <a:t>}</a:t>
                      </a:r>
                      <a:endParaRPr lang="en-US" sz="1600" kern="1200" dirty="0">
                        <a:solidFill>
                          <a:schemeClr val="tx1">
                            <a:lumMod val="50000"/>
                          </a:schemeClr>
                        </a:solidFill>
                        <a:effectLst/>
                        <a:latin typeface="Lucida Console" panose="020B0609040504020204" pitchFamily="49" charset="0"/>
                        <a:ea typeface="+mn-ea"/>
                        <a:cs typeface="Arial" panose="020B0604020202020204" pitchFamily="34" charset="0"/>
                      </a:endParaRPr>
                    </a:p>
                    <a:p>
                      <a:pPr marL="0" marR="0">
                        <a:lnSpc>
                          <a:spcPct val="100000"/>
                        </a:lnSpc>
                        <a:spcBef>
                          <a:spcPts val="1200"/>
                        </a:spcBef>
                        <a:spcAft>
                          <a:spcPts val="0"/>
                        </a:spcAft>
                      </a:pPr>
                      <a:r>
                        <a:rPr lang="en-US" sz="1200" kern="1200" dirty="0">
                          <a:solidFill>
                            <a:schemeClr val="dk1"/>
                          </a:solidFill>
                          <a:effectLst/>
                          <a:latin typeface="+mn-lt"/>
                          <a:ea typeface="+mn-ea"/>
                          <a:cs typeface="Arial" panose="020B0604020202020204" pitchFamily="34" charset="0"/>
                        </a:rPr>
                        <a:t>Sum of Sales, including the City level of detail.</a:t>
                      </a:r>
                    </a:p>
                  </a:txBody>
                  <a:tcPr anchor="ctr">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818678">
                <a:tc>
                  <a:txBody>
                    <a:bodyPr/>
                    <a:lstStyle/>
                    <a:p>
                      <a:pPr marL="0" marR="0" algn="ctr">
                        <a:lnSpc>
                          <a:spcPct val="100000"/>
                        </a:lnSpc>
                        <a:spcBef>
                          <a:spcPts val="0"/>
                        </a:spcBef>
                        <a:spcAft>
                          <a:spcPts val="0"/>
                        </a:spcAft>
                      </a:pPr>
                      <a:r>
                        <a:rPr lang="en-US" sz="1600" b="1" dirty="0">
                          <a:effectLst/>
                          <a:latin typeface="Lucida Console" panose="020B0609040504020204" pitchFamily="49" charset="0"/>
                          <a:cs typeface="Arial" panose="020B0604020202020204" pitchFamily="34" charset="0"/>
                        </a:rPr>
                        <a:t>EXCLUDE</a:t>
                      </a:r>
                      <a:endParaRPr lang="en-US" sz="1600" b="1" dirty="0">
                        <a:solidFill>
                          <a:srgbClr val="333333"/>
                        </a:solidFill>
                        <a:effectLst/>
                        <a:latin typeface="Lucida Console" panose="020B0609040504020204" pitchFamily="49" charset="0"/>
                        <a:ea typeface="Palatino Linotype"/>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0"/>
                        </a:spcAft>
                      </a:pPr>
                      <a:r>
                        <a:rPr lang="en-US" sz="1600" kern="1200" dirty="0">
                          <a:solidFill>
                            <a:schemeClr val="dk1"/>
                          </a:solidFill>
                          <a:effectLst/>
                          <a:latin typeface="+mn-lt"/>
                          <a:ea typeface="+mn-ea"/>
                          <a:cs typeface="Arial" panose="020B0604020202020204" pitchFamily="34" charset="0"/>
                        </a:rPr>
                        <a:t>Calculates results at a level more</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aggregated than the</a:t>
                      </a:r>
                      <a:r>
                        <a:rPr lang="en-US" sz="1600" kern="1200" baseline="0" dirty="0">
                          <a:solidFill>
                            <a:schemeClr val="dk1"/>
                          </a:solidFill>
                          <a:effectLst/>
                          <a:latin typeface="+mn-lt"/>
                          <a:ea typeface="+mn-ea"/>
                          <a:cs typeface="Arial" panose="020B0604020202020204" pitchFamily="34" charset="0"/>
                        </a:rPr>
                        <a:t> </a:t>
                      </a:r>
                      <a:r>
                        <a:rPr lang="en-US" sz="1600" kern="1200" dirty="0">
                          <a:solidFill>
                            <a:schemeClr val="dk1"/>
                          </a:solidFill>
                          <a:effectLst/>
                          <a:latin typeface="+mn-lt"/>
                          <a:ea typeface="+mn-ea"/>
                          <a:cs typeface="Arial" panose="020B0604020202020204" pitchFamily="34" charset="0"/>
                        </a:rPr>
                        <a:t>visualization's level of detail.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0"/>
                        </a:spcAft>
                      </a:pPr>
                      <a:r>
                        <a:rPr lang="en-US" sz="1600" kern="1200" dirty="0">
                          <a:solidFill>
                            <a:srgbClr val="0000FF"/>
                          </a:solidFill>
                          <a:latin typeface="Lucida Console" panose="020B0609040504020204" pitchFamily="49" charset="0"/>
                          <a:ea typeface="+mn-ea"/>
                          <a:cs typeface="+mn-cs"/>
                        </a:rPr>
                        <a:t>{EXCLUDE </a:t>
                      </a:r>
                      <a:r>
                        <a:rPr lang="en-US" sz="1600" kern="1200" dirty="0">
                          <a:solidFill>
                            <a:schemeClr val="accent6">
                              <a:lumMod val="75000"/>
                            </a:schemeClr>
                          </a:solidFill>
                          <a:latin typeface="Lucida Console" panose="020B0609040504020204" pitchFamily="49" charset="0"/>
                          <a:ea typeface="+mn-ea"/>
                          <a:cs typeface="+mn-cs"/>
                        </a:rPr>
                        <a:t>[City]</a:t>
                      </a:r>
                      <a:r>
                        <a:rPr lang="en-US" sz="1600" dirty="0">
                          <a:solidFill>
                            <a:srgbClr val="0000FF"/>
                          </a:solidFill>
                          <a:latin typeface="Lucida Console" panose="020B0609040504020204" pitchFamily="49" charset="0"/>
                        </a:rPr>
                        <a:t>:</a:t>
                      </a:r>
                      <a:r>
                        <a:rPr lang="en-US" sz="1600" dirty="0">
                          <a:solidFill>
                            <a:srgbClr val="0BC5AF"/>
                          </a:solidFill>
                          <a:latin typeface="Lucida Console" panose="020B0609040504020204" pitchFamily="49" charset="0"/>
                        </a:rPr>
                        <a:t>SUM</a:t>
                      </a:r>
                      <a:r>
                        <a:rPr lang="en-US" sz="1600" dirty="0">
                          <a:solidFill>
                            <a:schemeClr val="tx1">
                              <a:lumMod val="50000"/>
                            </a:schemeClr>
                          </a:solidFill>
                          <a:latin typeface="Lucida Console" panose="020B0609040504020204" pitchFamily="49" charset="0"/>
                        </a:rPr>
                        <a:t>(</a:t>
                      </a:r>
                      <a:r>
                        <a:rPr lang="en-US" sz="1600" dirty="0">
                          <a:solidFill>
                            <a:schemeClr val="accent6">
                              <a:lumMod val="75000"/>
                            </a:schemeClr>
                          </a:solidFill>
                          <a:latin typeface="Lucida Console" panose="020B0609040504020204" pitchFamily="49" charset="0"/>
                        </a:rPr>
                        <a:t>[Sales]</a:t>
                      </a:r>
                      <a:r>
                        <a:rPr lang="en-US" sz="1600" dirty="0">
                          <a:solidFill>
                            <a:schemeClr val="tx1">
                              <a:lumMod val="50000"/>
                            </a:schemeClr>
                          </a:solidFill>
                          <a:latin typeface="Lucida Console" panose="020B0609040504020204" pitchFamily="49" charset="0"/>
                        </a:rPr>
                        <a:t>)</a:t>
                      </a:r>
                      <a:r>
                        <a:rPr lang="en-US" sz="1600" dirty="0">
                          <a:solidFill>
                            <a:srgbClr val="0000FF"/>
                          </a:solidFill>
                          <a:latin typeface="Lucida Console" panose="020B0609040504020204" pitchFamily="49" charset="0"/>
                        </a:rPr>
                        <a:t>}</a:t>
                      </a:r>
                      <a:endParaRPr lang="en-US" sz="1600" kern="1200" dirty="0">
                        <a:solidFill>
                          <a:schemeClr val="tx1">
                            <a:lumMod val="50000"/>
                          </a:schemeClr>
                        </a:solidFill>
                        <a:effectLst/>
                        <a:latin typeface="Lucida Console" panose="020B0609040504020204" pitchFamily="49" charset="0"/>
                        <a:ea typeface="+mn-ea"/>
                        <a:cs typeface="Arial" panose="020B0604020202020204" pitchFamily="34" charset="0"/>
                      </a:endParaRPr>
                    </a:p>
                    <a:p>
                      <a:pPr marL="0" marR="0">
                        <a:lnSpc>
                          <a:spcPct val="100000"/>
                        </a:lnSpc>
                        <a:spcBef>
                          <a:spcPts val="1200"/>
                        </a:spcBef>
                        <a:spcAft>
                          <a:spcPts val="0"/>
                        </a:spcAft>
                      </a:pPr>
                      <a:r>
                        <a:rPr lang="en-US" sz="1200" kern="1200" dirty="0">
                          <a:solidFill>
                            <a:schemeClr val="dk1"/>
                          </a:solidFill>
                          <a:effectLst/>
                          <a:latin typeface="+mn-lt"/>
                          <a:ea typeface="+mn-ea"/>
                          <a:cs typeface="Arial" panose="020B0604020202020204" pitchFamily="34" charset="0"/>
                        </a:rPr>
                        <a:t>Sum of Sales, excluding the City level of detail.</a:t>
                      </a:r>
                    </a:p>
                  </a:txBody>
                  <a:tcPr anchor="ctr">
                    <a:lnL w="12700" cap="flat" cmpd="sng" algn="ctr">
                      <a:solidFill>
                        <a:schemeClr val="bg1">
                          <a:lumMod val="6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6090640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7D75D-1A18-47EF-A984-D7005103306D}"/>
              </a:ext>
            </a:extLst>
          </p:cNvPr>
          <p:cNvSpPr>
            <a:spLocks noGrp="1"/>
          </p:cNvSpPr>
          <p:nvPr>
            <p:ph type="ctrTitle"/>
          </p:nvPr>
        </p:nvSpPr>
        <p:spPr/>
        <p:txBody>
          <a:bodyPr/>
          <a:lstStyle/>
          <a:p>
            <a:r>
              <a:rPr lang="en-US" dirty="0"/>
              <a:t>Order of Operations (Query Pipeline)</a:t>
            </a:r>
          </a:p>
        </p:txBody>
      </p:sp>
      <p:pic>
        <p:nvPicPr>
          <p:cNvPr id="32" name="Picture 31">
            <a:extLst>
              <a:ext uri="{FF2B5EF4-FFF2-40B4-BE49-F238E27FC236}">
                <a16:creationId xmlns:a16="http://schemas.microsoft.com/office/drawing/2014/main" id="{4C78F3CA-2A02-4C92-B6A7-042900B1E5E1}"/>
              </a:ext>
            </a:extLst>
          </p:cNvPr>
          <p:cNvPicPr>
            <a:picLocks noChangeAspect="1"/>
          </p:cNvPicPr>
          <p:nvPr/>
        </p:nvPicPr>
        <p:blipFill>
          <a:blip r:embed="rId2"/>
          <a:stretch>
            <a:fillRect/>
          </a:stretch>
        </p:blipFill>
        <p:spPr>
          <a:xfrm>
            <a:off x="2324288" y="1293338"/>
            <a:ext cx="8315868" cy="4352403"/>
          </a:xfrm>
          <a:prstGeom prst="rect">
            <a:avLst/>
          </a:prstGeom>
        </p:spPr>
      </p:pic>
    </p:spTree>
    <p:extLst>
      <p:ext uri="{BB962C8B-B14F-4D97-AF65-F5344CB8AC3E}">
        <p14:creationId xmlns:p14="http://schemas.microsoft.com/office/powerpoint/2010/main" val="9191266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778192-8B91-4CCC-9DFE-E8C82228F5CB}"/>
              </a:ext>
            </a:extLst>
          </p:cNvPr>
          <p:cNvSpPr/>
          <p:nvPr/>
        </p:nvSpPr>
        <p:spPr>
          <a:xfrm>
            <a:off x="-1" y="0"/>
            <a:ext cx="12192000" cy="684876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a:p>
            <a:pPr algn="ctr"/>
            <a:br>
              <a:rPr lang="en-US" sz="3200" dirty="0"/>
            </a:br>
            <a:endParaRPr lang="en-US" sz="3200" dirty="0"/>
          </a:p>
        </p:txBody>
      </p:sp>
      <p:pic>
        <p:nvPicPr>
          <p:cNvPr id="10" name="Picture 9" descr="A picture containing outdoor, building, clock, lit&#10;&#10;Description automatically generated">
            <a:extLst>
              <a:ext uri="{FF2B5EF4-FFF2-40B4-BE49-F238E27FC236}">
                <a16:creationId xmlns:a16="http://schemas.microsoft.com/office/drawing/2014/main" id="{D12AF764-7A96-4D0C-A6F2-6C785889126B}"/>
              </a:ext>
            </a:extLst>
          </p:cNvPr>
          <p:cNvPicPr>
            <a:picLocks noChangeAspect="1"/>
          </p:cNvPicPr>
          <p:nvPr/>
        </p:nvPicPr>
        <p:blipFill rotWithShape="1">
          <a:blip r:embed="rId2">
            <a:alphaModFix amt="41000"/>
            <a:extLst>
              <a:ext uri="{28A0092B-C50C-407E-A947-70E740481C1C}">
                <a14:useLocalDpi xmlns:a14="http://schemas.microsoft.com/office/drawing/2010/main" val="0"/>
              </a:ext>
            </a:extLst>
          </a:blip>
          <a:srcRect t="57938" b="12327"/>
          <a:stretch/>
        </p:blipFill>
        <p:spPr>
          <a:xfrm>
            <a:off x="50036" y="9236"/>
            <a:ext cx="12091925" cy="2393060"/>
          </a:xfrm>
          <a:prstGeom prst="rect">
            <a:avLst/>
          </a:prstGeom>
        </p:spPr>
      </p:pic>
      <p:sp>
        <p:nvSpPr>
          <p:cNvPr id="2" name="TextBox 1">
            <a:extLst>
              <a:ext uri="{FF2B5EF4-FFF2-40B4-BE49-F238E27FC236}">
                <a16:creationId xmlns:a16="http://schemas.microsoft.com/office/drawing/2014/main" id="{B6C6A7AC-1FF2-4244-8F45-713229810D35}"/>
              </a:ext>
            </a:extLst>
          </p:cNvPr>
          <p:cNvSpPr txBox="1"/>
          <p:nvPr/>
        </p:nvSpPr>
        <p:spPr>
          <a:xfrm>
            <a:off x="4284738" y="2731449"/>
            <a:ext cx="4094775" cy="1107996"/>
          </a:xfrm>
          <a:prstGeom prst="rect">
            <a:avLst/>
          </a:prstGeom>
          <a:noFill/>
        </p:spPr>
        <p:txBody>
          <a:bodyPr wrap="none" rtlCol="0">
            <a:spAutoFit/>
          </a:bodyPr>
          <a:lstStyle/>
          <a:p>
            <a:pPr algn="ctr"/>
            <a:r>
              <a:rPr lang="en-US" sz="6600" dirty="0">
                <a:solidFill>
                  <a:schemeClr val="bg1"/>
                </a:solidFill>
              </a:rPr>
              <a:t>Parameters</a:t>
            </a:r>
          </a:p>
        </p:txBody>
      </p:sp>
    </p:spTree>
    <p:extLst>
      <p:ext uri="{BB962C8B-B14F-4D97-AF65-F5344CB8AC3E}">
        <p14:creationId xmlns:p14="http://schemas.microsoft.com/office/powerpoint/2010/main" val="1198827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006B6-EE39-4905-84FF-8CEC60FC6B69}"/>
              </a:ext>
            </a:extLst>
          </p:cNvPr>
          <p:cNvSpPr>
            <a:spLocks noGrp="1"/>
          </p:cNvSpPr>
          <p:nvPr>
            <p:ph type="ctrTitle"/>
          </p:nvPr>
        </p:nvSpPr>
        <p:spPr/>
        <p:txBody>
          <a:bodyPr/>
          <a:lstStyle/>
          <a:p>
            <a:r>
              <a:rPr lang="en-US" dirty="0"/>
              <a:t>Parameters</a:t>
            </a:r>
          </a:p>
        </p:txBody>
      </p:sp>
      <p:sp>
        <p:nvSpPr>
          <p:cNvPr id="3" name="Content Placeholder 3">
            <a:extLst>
              <a:ext uri="{FF2B5EF4-FFF2-40B4-BE49-F238E27FC236}">
                <a16:creationId xmlns:a16="http://schemas.microsoft.com/office/drawing/2014/main" id="{86F8C3CA-A055-4CDE-99AF-DEE18F329E24}"/>
              </a:ext>
            </a:extLst>
          </p:cNvPr>
          <p:cNvSpPr txBox="1">
            <a:spLocks/>
          </p:cNvSpPr>
          <p:nvPr/>
        </p:nvSpPr>
        <p:spPr>
          <a:xfrm>
            <a:off x="895662" y="1475799"/>
            <a:ext cx="10400675" cy="40880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1" indent="0">
              <a:lnSpc>
                <a:spcPct val="150000"/>
              </a:lnSpc>
              <a:buFont typeface="Arial" panose="020B0604020202020204" pitchFamily="34" charset="0"/>
              <a:buNone/>
            </a:pPr>
            <a:r>
              <a:rPr lang="en-US" dirty="0"/>
              <a:t>Parameters can give the audience the ability to explore your data with more flexibility.  They are stored with the workbook, not a specific data source or worksheet --- so the parameter can be used across several disparate sources.</a:t>
            </a:r>
          </a:p>
          <a:p>
            <a:pPr marL="6351" indent="0">
              <a:buFont typeface="Arial" panose="020B0604020202020204" pitchFamily="34" charset="0"/>
              <a:buNone/>
            </a:pPr>
            <a:endParaRPr lang="en-US" dirty="0"/>
          </a:p>
        </p:txBody>
      </p:sp>
      <p:pic>
        <p:nvPicPr>
          <p:cNvPr id="4" name="Picture 3">
            <a:extLst>
              <a:ext uri="{FF2B5EF4-FFF2-40B4-BE49-F238E27FC236}">
                <a16:creationId xmlns:a16="http://schemas.microsoft.com/office/drawing/2014/main" id="{CA6F35CF-F375-4BC7-ADA4-902DF3F63C0F}"/>
              </a:ext>
            </a:extLst>
          </p:cNvPr>
          <p:cNvPicPr>
            <a:picLocks noChangeAspect="1"/>
          </p:cNvPicPr>
          <p:nvPr/>
        </p:nvPicPr>
        <p:blipFill>
          <a:blip r:embed="rId2"/>
          <a:stretch>
            <a:fillRect/>
          </a:stretch>
        </p:blipFill>
        <p:spPr>
          <a:xfrm>
            <a:off x="7282847" y="3581023"/>
            <a:ext cx="2097023" cy="2097023"/>
          </a:xfrm>
          <a:prstGeom prst="rect">
            <a:avLst/>
          </a:prstGeom>
        </p:spPr>
      </p:pic>
      <p:sp>
        <p:nvSpPr>
          <p:cNvPr id="5" name="TextBox 4">
            <a:extLst>
              <a:ext uri="{FF2B5EF4-FFF2-40B4-BE49-F238E27FC236}">
                <a16:creationId xmlns:a16="http://schemas.microsoft.com/office/drawing/2014/main" id="{569244E1-25FE-4354-AF4C-0922CA366FF3}"/>
              </a:ext>
            </a:extLst>
          </p:cNvPr>
          <p:cNvSpPr txBox="1"/>
          <p:nvPr/>
        </p:nvSpPr>
        <p:spPr>
          <a:xfrm>
            <a:off x="9554043" y="4860033"/>
            <a:ext cx="2980670" cy="646331"/>
          </a:xfrm>
          <a:prstGeom prst="rect">
            <a:avLst/>
          </a:prstGeom>
          <a:noFill/>
        </p:spPr>
        <p:txBody>
          <a:bodyPr wrap="square" rtlCol="0">
            <a:spAutoFit/>
          </a:bodyPr>
          <a:lstStyle/>
          <a:p>
            <a:r>
              <a:rPr lang="en-US" sz="3600" dirty="0"/>
              <a:t>Mind Blown!</a:t>
            </a:r>
          </a:p>
        </p:txBody>
      </p:sp>
    </p:spTree>
    <p:extLst>
      <p:ext uri="{BB962C8B-B14F-4D97-AF65-F5344CB8AC3E}">
        <p14:creationId xmlns:p14="http://schemas.microsoft.com/office/powerpoint/2010/main" val="4071812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B042B-C32B-422B-984A-E5ABEDA0D06E}"/>
              </a:ext>
            </a:extLst>
          </p:cNvPr>
          <p:cNvSpPr>
            <a:spLocks noGrp="1"/>
          </p:cNvSpPr>
          <p:nvPr>
            <p:ph type="ctrTitle"/>
          </p:nvPr>
        </p:nvSpPr>
        <p:spPr/>
        <p:txBody>
          <a:bodyPr/>
          <a:lstStyle/>
          <a:p>
            <a:r>
              <a:rPr lang="en-US" dirty="0"/>
              <a:t>Parameters</a:t>
            </a:r>
          </a:p>
        </p:txBody>
      </p:sp>
      <p:sp>
        <p:nvSpPr>
          <p:cNvPr id="3" name="Content Placeholder 3">
            <a:extLst>
              <a:ext uri="{FF2B5EF4-FFF2-40B4-BE49-F238E27FC236}">
                <a16:creationId xmlns:a16="http://schemas.microsoft.com/office/drawing/2014/main" id="{5DEC4249-F2EE-49E6-A532-D2C2A84B81C1}"/>
              </a:ext>
            </a:extLst>
          </p:cNvPr>
          <p:cNvSpPr txBox="1">
            <a:spLocks/>
          </p:cNvSpPr>
          <p:nvPr/>
        </p:nvSpPr>
        <p:spPr>
          <a:xfrm>
            <a:off x="1584028" y="1427906"/>
            <a:ext cx="9370756" cy="4180844"/>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1" indent="0">
              <a:buFont typeface="Arial" panose="020B0604020202020204" pitchFamily="34" charset="0"/>
              <a:buNone/>
            </a:pPr>
            <a:r>
              <a:rPr lang="en-US" dirty="0"/>
              <a:t>Parameters can give the audience the ability to explore their data and visualizations in many ways:</a:t>
            </a:r>
          </a:p>
          <a:p>
            <a:pPr marL="6351" indent="0">
              <a:buFont typeface="Arial" panose="020B0604020202020204" pitchFamily="34" charset="0"/>
              <a:buNone/>
            </a:pPr>
            <a:endParaRPr lang="en-US" dirty="0"/>
          </a:p>
          <a:p>
            <a:pPr marL="1995171" lvl="3" indent="-342900">
              <a:lnSpc>
                <a:spcPct val="150000"/>
              </a:lnSpc>
            </a:pPr>
            <a:r>
              <a:rPr lang="en-US" sz="2480" dirty="0"/>
              <a:t>Setting values for filters</a:t>
            </a:r>
          </a:p>
          <a:p>
            <a:pPr marL="1995171" lvl="3" indent="-342900">
              <a:lnSpc>
                <a:spcPct val="150000"/>
              </a:lnSpc>
            </a:pPr>
            <a:r>
              <a:rPr lang="en-US" sz="2480" dirty="0"/>
              <a:t>User controlled thresholds</a:t>
            </a:r>
          </a:p>
          <a:p>
            <a:pPr marL="1995171" lvl="3" indent="-342900">
              <a:lnSpc>
                <a:spcPct val="150000"/>
              </a:lnSpc>
            </a:pPr>
            <a:r>
              <a:rPr lang="en-US" sz="2480" dirty="0"/>
              <a:t>What-if scenarios</a:t>
            </a:r>
          </a:p>
          <a:p>
            <a:pPr marL="1995171" lvl="3" indent="-342900">
              <a:lnSpc>
                <a:spcPct val="150000"/>
              </a:lnSpc>
            </a:pPr>
            <a:r>
              <a:rPr lang="en-US" sz="2480" dirty="0"/>
              <a:t>Dynamic fields, axes, titles, </a:t>
            </a:r>
          </a:p>
          <a:p>
            <a:pPr marL="1995171" lvl="3" indent="-342900">
              <a:lnSpc>
                <a:spcPct val="150000"/>
              </a:lnSpc>
            </a:pPr>
            <a:r>
              <a:rPr lang="en-US" sz="2480" dirty="0"/>
              <a:t>Filtering across different data sources</a:t>
            </a:r>
          </a:p>
          <a:p>
            <a:pPr marL="1995171" lvl="3" indent="-342900">
              <a:lnSpc>
                <a:spcPct val="150000"/>
              </a:lnSpc>
            </a:pPr>
            <a:r>
              <a:rPr lang="en-US" sz="2480" dirty="0"/>
              <a:t>Top/Bottom N</a:t>
            </a:r>
          </a:p>
        </p:txBody>
      </p:sp>
    </p:spTree>
    <p:extLst>
      <p:ext uri="{BB962C8B-B14F-4D97-AF65-F5344CB8AC3E}">
        <p14:creationId xmlns:p14="http://schemas.microsoft.com/office/powerpoint/2010/main" val="1440586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2F8B6-6A53-4C96-8C4B-6457E7983F33}"/>
              </a:ext>
            </a:extLst>
          </p:cNvPr>
          <p:cNvSpPr>
            <a:spLocks noGrp="1"/>
          </p:cNvSpPr>
          <p:nvPr>
            <p:ph type="ctrTitle"/>
          </p:nvPr>
        </p:nvSpPr>
        <p:spPr/>
        <p:txBody>
          <a:bodyPr/>
          <a:lstStyle/>
          <a:p>
            <a:r>
              <a:rPr lang="en-US" dirty="0"/>
              <a:t>Parameters</a:t>
            </a:r>
          </a:p>
        </p:txBody>
      </p:sp>
      <p:pic>
        <p:nvPicPr>
          <p:cNvPr id="3" name="Picture 2">
            <a:extLst>
              <a:ext uri="{FF2B5EF4-FFF2-40B4-BE49-F238E27FC236}">
                <a16:creationId xmlns:a16="http://schemas.microsoft.com/office/drawing/2014/main" id="{961432E7-673D-4CCA-93B6-E13E765E8671}"/>
              </a:ext>
            </a:extLst>
          </p:cNvPr>
          <p:cNvPicPr>
            <a:picLocks noChangeAspect="1"/>
          </p:cNvPicPr>
          <p:nvPr/>
        </p:nvPicPr>
        <p:blipFill>
          <a:blip r:embed="rId2"/>
          <a:stretch>
            <a:fillRect/>
          </a:stretch>
        </p:blipFill>
        <p:spPr>
          <a:xfrm>
            <a:off x="746512" y="1497321"/>
            <a:ext cx="6848525" cy="3305199"/>
          </a:xfrm>
          <a:prstGeom prst="rect">
            <a:avLst/>
          </a:prstGeom>
        </p:spPr>
      </p:pic>
    </p:spTree>
    <p:extLst>
      <p:ext uri="{BB962C8B-B14F-4D97-AF65-F5344CB8AC3E}">
        <p14:creationId xmlns:p14="http://schemas.microsoft.com/office/powerpoint/2010/main" val="40708804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4</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Class Agenda</a:t>
            </a:r>
          </a:p>
        </p:txBody>
      </p:sp>
      <p:sp>
        <p:nvSpPr>
          <p:cNvPr id="17" name="TextBox 16">
            <a:extLst>
              <a:ext uri="{FF2B5EF4-FFF2-40B4-BE49-F238E27FC236}">
                <a16:creationId xmlns:a16="http://schemas.microsoft.com/office/drawing/2014/main" id="{247DC766-3F0C-425C-BD89-3731C4C40AB1}"/>
              </a:ext>
            </a:extLst>
          </p:cNvPr>
          <p:cNvSpPr txBox="1"/>
          <p:nvPr/>
        </p:nvSpPr>
        <p:spPr>
          <a:xfrm>
            <a:off x="831820" y="1144467"/>
            <a:ext cx="10774219" cy="3754874"/>
          </a:xfrm>
          <a:prstGeom prst="rect">
            <a:avLst/>
          </a:prstGeom>
          <a:noFill/>
        </p:spPr>
        <p:txBody>
          <a:bodyPr wrap="square" rtlCol="0">
            <a:spAutoFit/>
          </a:bodyPr>
          <a:lstStyle/>
          <a:p>
            <a:r>
              <a:rPr lang="en-US" sz="4400" b="1" dirty="0">
                <a:solidFill>
                  <a:srgbClr val="002060"/>
                </a:solidFill>
                <a:latin typeface="Roboto" panose="02000000000000000000" pitchFamily="2" charset="0"/>
                <a:ea typeface="Roboto" panose="02000000000000000000" pitchFamily="2" charset="0"/>
              </a:rPr>
              <a:t>Day 1</a:t>
            </a:r>
          </a:p>
          <a:p>
            <a:endParaRPr lang="en-US" dirty="0">
              <a:solidFill>
                <a:srgbClr val="002060"/>
              </a:solidFill>
              <a:latin typeface="Roboto" panose="02000000000000000000" pitchFamily="2" charset="0"/>
              <a:ea typeface="Roboto" panose="02000000000000000000" pitchFamily="2" charset="0"/>
            </a:endParaRP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Introduction to Tableau Desktop</a:t>
            </a:r>
            <a:r>
              <a:rPr lang="en-US" sz="900" dirty="0">
                <a:solidFill>
                  <a:schemeClr val="accent1">
                    <a:lumMod val="75000"/>
                  </a:schemeClr>
                </a:solidFill>
                <a:latin typeface="Roboto" panose="02000000000000000000" pitchFamily="2" charset="0"/>
                <a:ea typeface="Roboto" panose="02000000000000000000" pitchFamily="2" charset="0"/>
              </a:rPr>
              <a:t> </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Connecting to and Modifying Data Sources</a:t>
            </a:r>
            <a:endParaRPr lang="en-US" sz="900" dirty="0">
              <a:solidFill>
                <a:schemeClr val="accent1">
                  <a:lumMod val="75000"/>
                </a:schemeClr>
              </a:solidFill>
              <a:latin typeface="Roboto" panose="02000000000000000000" pitchFamily="2" charset="0"/>
              <a:ea typeface="Roboto" panose="02000000000000000000" pitchFamily="2" charset="0"/>
            </a:endParaRP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Filters and Sorting</a:t>
            </a:r>
            <a:endParaRPr lang="en-US" sz="900" dirty="0">
              <a:solidFill>
                <a:schemeClr val="accent1">
                  <a:lumMod val="75000"/>
                </a:schemeClr>
              </a:solidFill>
              <a:latin typeface="Roboto" panose="02000000000000000000" pitchFamily="2" charset="0"/>
              <a:ea typeface="Roboto" panose="02000000000000000000" pitchFamily="2" charset="0"/>
            </a:endParaRP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Creating Groups and Hierarchies</a:t>
            </a:r>
            <a:endParaRPr lang="en-US" sz="900" dirty="0">
              <a:solidFill>
                <a:schemeClr val="accent1">
                  <a:lumMod val="75000"/>
                </a:schemeClr>
              </a:solidFill>
              <a:latin typeface="Roboto" panose="02000000000000000000" pitchFamily="2" charset="0"/>
              <a:ea typeface="Roboto" panose="02000000000000000000" pitchFamily="2" charset="0"/>
            </a:endParaRP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800100" lvl="1" indent="-34290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Understanding Dates</a:t>
            </a:r>
            <a:endParaRPr lang="en-US" sz="2000" dirty="0">
              <a:solidFill>
                <a:srgbClr val="002060"/>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386964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A778192-8B91-4CCC-9DFE-E8C82228F5CB}"/>
              </a:ext>
            </a:extLst>
          </p:cNvPr>
          <p:cNvSpPr/>
          <p:nvPr/>
        </p:nvSpPr>
        <p:spPr>
          <a:xfrm>
            <a:off x="-1" y="0"/>
            <a:ext cx="12192000" cy="6848764"/>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400" dirty="0"/>
          </a:p>
          <a:p>
            <a:pPr algn="ctr"/>
            <a:br>
              <a:rPr lang="en-US" sz="3200" dirty="0"/>
            </a:br>
            <a:endParaRPr lang="en-US" sz="3200" dirty="0"/>
          </a:p>
        </p:txBody>
      </p:sp>
      <p:pic>
        <p:nvPicPr>
          <p:cNvPr id="10" name="Picture 9" descr="A picture containing outdoor, building, clock, lit&#10;&#10;Description automatically generated">
            <a:extLst>
              <a:ext uri="{FF2B5EF4-FFF2-40B4-BE49-F238E27FC236}">
                <a16:creationId xmlns:a16="http://schemas.microsoft.com/office/drawing/2014/main" id="{D12AF764-7A96-4D0C-A6F2-6C785889126B}"/>
              </a:ext>
            </a:extLst>
          </p:cNvPr>
          <p:cNvPicPr>
            <a:picLocks noChangeAspect="1"/>
          </p:cNvPicPr>
          <p:nvPr/>
        </p:nvPicPr>
        <p:blipFill rotWithShape="1">
          <a:blip r:embed="rId2">
            <a:alphaModFix amt="41000"/>
            <a:extLst>
              <a:ext uri="{28A0092B-C50C-407E-A947-70E740481C1C}">
                <a14:useLocalDpi xmlns:a14="http://schemas.microsoft.com/office/drawing/2010/main" val="0"/>
              </a:ext>
            </a:extLst>
          </a:blip>
          <a:srcRect t="57938" b="12327"/>
          <a:stretch/>
        </p:blipFill>
        <p:spPr>
          <a:xfrm>
            <a:off x="50036" y="9236"/>
            <a:ext cx="12091925" cy="2393060"/>
          </a:xfrm>
          <a:prstGeom prst="rect">
            <a:avLst/>
          </a:prstGeom>
        </p:spPr>
      </p:pic>
      <p:sp>
        <p:nvSpPr>
          <p:cNvPr id="2" name="TextBox 1">
            <a:extLst>
              <a:ext uri="{FF2B5EF4-FFF2-40B4-BE49-F238E27FC236}">
                <a16:creationId xmlns:a16="http://schemas.microsoft.com/office/drawing/2014/main" id="{B6C6A7AC-1FF2-4244-8F45-713229810D35}"/>
              </a:ext>
            </a:extLst>
          </p:cNvPr>
          <p:cNvSpPr txBox="1"/>
          <p:nvPr/>
        </p:nvSpPr>
        <p:spPr>
          <a:xfrm>
            <a:off x="1965642" y="2848895"/>
            <a:ext cx="7642413" cy="1846659"/>
          </a:xfrm>
          <a:prstGeom prst="rect">
            <a:avLst/>
          </a:prstGeom>
          <a:noFill/>
        </p:spPr>
        <p:txBody>
          <a:bodyPr wrap="none" rtlCol="0">
            <a:spAutoFit/>
          </a:bodyPr>
          <a:lstStyle/>
          <a:p>
            <a:pPr algn="ctr"/>
            <a:r>
              <a:rPr lang="en-US" sz="6600" dirty="0">
                <a:solidFill>
                  <a:schemeClr val="bg1"/>
                </a:solidFill>
              </a:rPr>
              <a:t>Putting It All Together</a:t>
            </a:r>
          </a:p>
          <a:p>
            <a:pPr algn="ctr"/>
            <a:r>
              <a:rPr lang="en-US" sz="4800" dirty="0">
                <a:solidFill>
                  <a:schemeClr val="bg1"/>
                </a:solidFill>
              </a:rPr>
              <a:t>Dashboards</a:t>
            </a:r>
            <a:endParaRPr lang="en-US" sz="6600" dirty="0">
              <a:solidFill>
                <a:schemeClr val="bg1"/>
              </a:solidFill>
            </a:endParaRPr>
          </a:p>
        </p:txBody>
      </p:sp>
    </p:spTree>
    <p:extLst>
      <p:ext uri="{BB962C8B-B14F-4D97-AF65-F5344CB8AC3E}">
        <p14:creationId xmlns:p14="http://schemas.microsoft.com/office/powerpoint/2010/main" val="177752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04C4E-5862-4DEB-8097-7C11B0EC93B6}"/>
              </a:ext>
            </a:extLst>
          </p:cNvPr>
          <p:cNvSpPr>
            <a:spLocks noGrp="1"/>
          </p:cNvSpPr>
          <p:nvPr>
            <p:ph type="ctrTitle"/>
          </p:nvPr>
        </p:nvSpPr>
        <p:spPr/>
        <p:txBody>
          <a:bodyPr/>
          <a:lstStyle/>
          <a:p>
            <a:r>
              <a:rPr lang="en-US" dirty="0"/>
              <a:t>What is a Dashboard?</a:t>
            </a:r>
          </a:p>
        </p:txBody>
      </p:sp>
      <p:sp>
        <p:nvSpPr>
          <p:cNvPr id="3" name="Content Placeholder 3">
            <a:extLst>
              <a:ext uri="{FF2B5EF4-FFF2-40B4-BE49-F238E27FC236}">
                <a16:creationId xmlns:a16="http://schemas.microsoft.com/office/drawing/2014/main" id="{33B3EFBA-DA93-4430-AA1C-87AF251C6971}"/>
              </a:ext>
            </a:extLst>
          </p:cNvPr>
          <p:cNvSpPr txBox="1">
            <a:spLocks/>
          </p:cNvSpPr>
          <p:nvPr/>
        </p:nvSpPr>
        <p:spPr>
          <a:xfrm>
            <a:off x="1294336" y="1933662"/>
            <a:ext cx="9603327" cy="38211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351" indent="0" algn="ctr">
              <a:lnSpc>
                <a:spcPct val="160000"/>
              </a:lnSpc>
              <a:buFont typeface="Arial" panose="020B0604020202020204" pitchFamily="34" charset="0"/>
              <a:buNone/>
            </a:pPr>
            <a:r>
              <a:rPr lang="en-US" sz="2400" dirty="0"/>
              <a:t>A dashboard is a visual display of the </a:t>
            </a:r>
            <a:r>
              <a:rPr lang="en-US" sz="2400" b="1" dirty="0">
                <a:solidFill>
                  <a:schemeClr val="accent1">
                    <a:lumMod val="60000"/>
                    <a:lumOff val="40000"/>
                  </a:schemeClr>
                </a:solidFill>
              </a:rPr>
              <a:t>most important </a:t>
            </a:r>
            <a:r>
              <a:rPr lang="en-US" sz="2400" dirty="0"/>
              <a:t>information needed to achieve one or more objectives; </a:t>
            </a:r>
            <a:r>
              <a:rPr lang="en-US" sz="2400" b="1" dirty="0">
                <a:solidFill>
                  <a:schemeClr val="accent1">
                    <a:lumMod val="60000"/>
                    <a:lumOff val="40000"/>
                  </a:schemeClr>
                </a:solidFill>
              </a:rPr>
              <a:t>consolidated and arranged </a:t>
            </a:r>
            <a:r>
              <a:rPr lang="en-US" sz="2400" dirty="0"/>
              <a:t>on a single screen so that the information can be </a:t>
            </a:r>
            <a:r>
              <a:rPr lang="en-US" sz="2400" b="1" dirty="0">
                <a:solidFill>
                  <a:schemeClr val="accent1">
                    <a:lumMod val="60000"/>
                    <a:lumOff val="40000"/>
                  </a:schemeClr>
                </a:solidFill>
              </a:rPr>
              <a:t>monitored at a glance</a:t>
            </a:r>
            <a:r>
              <a:rPr lang="en-US" sz="2400" dirty="0"/>
              <a:t>.</a:t>
            </a:r>
          </a:p>
          <a:p>
            <a:pPr marL="6351" indent="0" algn="ctr">
              <a:lnSpc>
                <a:spcPct val="160000"/>
              </a:lnSpc>
              <a:buFont typeface="Arial" panose="020B0604020202020204" pitchFamily="34" charset="0"/>
              <a:buNone/>
            </a:pPr>
            <a:endParaRPr lang="en-US" sz="2400" dirty="0"/>
          </a:p>
          <a:p>
            <a:pPr marL="6351" indent="0" algn="ctr">
              <a:lnSpc>
                <a:spcPct val="160000"/>
              </a:lnSpc>
              <a:buFont typeface="Arial" panose="020B0604020202020204" pitchFamily="34" charset="0"/>
              <a:buNone/>
            </a:pPr>
            <a:r>
              <a:rPr lang="en-US" sz="2400" dirty="0"/>
              <a:t>				- Stephen Few</a:t>
            </a:r>
          </a:p>
        </p:txBody>
      </p:sp>
    </p:spTree>
    <p:extLst>
      <p:ext uri="{BB962C8B-B14F-4D97-AF65-F5344CB8AC3E}">
        <p14:creationId xmlns:p14="http://schemas.microsoft.com/office/powerpoint/2010/main" val="3356678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52CB-973B-41B7-86A7-79A852DB192F}"/>
              </a:ext>
            </a:extLst>
          </p:cNvPr>
          <p:cNvSpPr>
            <a:spLocks noGrp="1"/>
          </p:cNvSpPr>
          <p:nvPr>
            <p:ph type="ctrTitle"/>
          </p:nvPr>
        </p:nvSpPr>
        <p:spPr/>
        <p:txBody>
          <a:bodyPr/>
          <a:lstStyle/>
          <a:p>
            <a:r>
              <a:rPr lang="en-US" dirty="0"/>
              <a:t>Planning</a:t>
            </a:r>
          </a:p>
        </p:txBody>
      </p:sp>
      <p:pic>
        <p:nvPicPr>
          <p:cNvPr id="3" name="Picture 2">
            <a:extLst>
              <a:ext uri="{FF2B5EF4-FFF2-40B4-BE49-F238E27FC236}">
                <a16:creationId xmlns:a16="http://schemas.microsoft.com/office/drawing/2014/main" id="{4BCBBB28-F2E8-4621-9235-85C30F142B85}"/>
              </a:ext>
            </a:extLst>
          </p:cNvPr>
          <p:cNvPicPr>
            <a:picLocks noChangeAspect="1"/>
          </p:cNvPicPr>
          <p:nvPr/>
        </p:nvPicPr>
        <p:blipFill>
          <a:blip r:embed="rId2"/>
          <a:stretch>
            <a:fillRect/>
          </a:stretch>
        </p:blipFill>
        <p:spPr>
          <a:xfrm>
            <a:off x="1521585" y="1454929"/>
            <a:ext cx="9148829" cy="3948141"/>
          </a:xfrm>
          <a:prstGeom prst="rect">
            <a:avLst/>
          </a:prstGeom>
        </p:spPr>
      </p:pic>
    </p:spTree>
    <p:extLst>
      <p:ext uri="{BB962C8B-B14F-4D97-AF65-F5344CB8AC3E}">
        <p14:creationId xmlns:p14="http://schemas.microsoft.com/office/powerpoint/2010/main" val="2438018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049F-A718-4282-9A30-87CC69A1FC83}"/>
              </a:ext>
            </a:extLst>
          </p:cNvPr>
          <p:cNvSpPr>
            <a:spLocks noGrp="1"/>
          </p:cNvSpPr>
          <p:nvPr>
            <p:ph type="ctrTitle"/>
          </p:nvPr>
        </p:nvSpPr>
        <p:spPr/>
        <p:txBody>
          <a:bodyPr/>
          <a:lstStyle/>
          <a:p>
            <a:r>
              <a:rPr lang="en-US" dirty="0"/>
              <a:t>Define Purpose and Audience</a:t>
            </a:r>
            <a:br>
              <a:rPr lang="en-US" dirty="0"/>
            </a:br>
            <a:endParaRPr lang="en-US" dirty="0"/>
          </a:p>
        </p:txBody>
      </p:sp>
      <p:graphicFrame>
        <p:nvGraphicFramePr>
          <p:cNvPr id="4" name="Table Placeholder 9">
            <a:extLst>
              <a:ext uri="{FF2B5EF4-FFF2-40B4-BE49-F238E27FC236}">
                <a16:creationId xmlns:a16="http://schemas.microsoft.com/office/drawing/2014/main" id="{D10DC73F-71F2-4635-8F41-3EC48947ED08}"/>
              </a:ext>
            </a:extLst>
          </p:cNvPr>
          <p:cNvGraphicFramePr>
            <a:graphicFrameLocks/>
          </p:cNvGraphicFramePr>
          <p:nvPr>
            <p:extLst>
              <p:ext uri="{D42A27DB-BD31-4B8C-83A1-F6EECF244321}">
                <p14:modId xmlns:p14="http://schemas.microsoft.com/office/powerpoint/2010/main" val="428571520"/>
              </p:ext>
            </p:extLst>
          </p:nvPr>
        </p:nvGraphicFramePr>
        <p:xfrm>
          <a:off x="523123" y="1724269"/>
          <a:ext cx="11074871" cy="2008587"/>
        </p:xfrm>
        <a:graphic>
          <a:graphicData uri="http://schemas.openxmlformats.org/drawingml/2006/table">
            <a:tbl>
              <a:tblPr firstRow="1" bandRow="1"/>
              <a:tblGrid>
                <a:gridCol w="3417024">
                  <a:extLst>
                    <a:ext uri="{9D8B030D-6E8A-4147-A177-3AD203B41FA5}">
                      <a16:colId xmlns:a16="http://schemas.microsoft.com/office/drawing/2014/main" val="20000"/>
                    </a:ext>
                  </a:extLst>
                </a:gridCol>
                <a:gridCol w="7657847">
                  <a:extLst>
                    <a:ext uri="{9D8B030D-6E8A-4147-A177-3AD203B41FA5}">
                      <a16:colId xmlns:a16="http://schemas.microsoft.com/office/drawing/2014/main" val="20001"/>
                    </a:ext>
                  </a:extLst>
                </a:gridCol>
              </a:tblGrid>
              <a:tr h="355177">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l"/>
                      <a:r>
                        <a:rPr lang="en-US" sz="2400" b="0" dirty="0">
                          <a:solidFill>
                            <a:schemeClr val="bg1"/>
                          </a:solidFill>
                          <a:latin typeface="+mj-lt"/>
                        </a:rPr>
                        <a:t>I need to</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400" b="0" dirty="0">
                          <a:solidFill>
                            <a:schemeClr val="bg1"/>
                          </a:solidFill>
                          <a:latin typeface="+mj-lt"/>
                        </a:rPr>
                        <a:t>For example</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449891">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Share data for discovery</a:t>
                      </a:r>
                    </a:p>
                  </a:txBody>
                  <a:tcPr anchor="ctr">
                    <a:lnL w="12700" cap="flat" cmpd="sng" algn="ctr">
                      <a:solidFill>
                        <a:srgbClr val="000000"/>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4C4C4C"/>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Create a dashboard that gives users access to data in a consumable and interactive format that allows them to ask their own data questions.</a:t>
                      </a:r>
                    </a:p>
                  </a:txBody>
                  <a:tcPr anchor="ctr">
                    <a:lnL w="63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93147">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Provide an overview of information</a:t>
                      </a:r>
                    </a:p>
                  </a:txBody>
                  <a:tcPr anchor="ctr">
                    <a:lnL w="12700" cap="flat" cmpd="sng" algn="ctr">
                      <a:solidFill>
                        <a:srgbClr val="000000"/>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Develop a monthly sales dashboard that has filters so users can select which data to view.</a:t>
                      </a:r>
                    </a:p>
                  </a:txBody>
                  <a:tcPr anchor="ctr">
                    <a:lnL w="63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49891">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Draw attention to specific insights about the data</a:t>
                      </a:r>
                    </a:p>
                  </a:txBody>
                  <a:tcPr anchor="ctr">
                    <a:lnL w="12700" cap="flat" cmpd="sng" algn="ctr">
                      <a:solidFill>
                        <a:srgbClr val="000000"/>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Use dashboards to tell a specific data story about a scientific discovery.</a:t>
                      </a:r>
                    </a:p>
                  </a:txBody>
                  <a:tcPr anchor="ctr">
                    <a:lnL w="63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graphicFrame>
        <p:nvGraphicFramePr>
          <p:cNvPr id="5" name="Table Placeholder 9">
            <a:extLst>
              <a:ext uri="{FF2B5EF4-FFF2-40B4-BE49-F238E27FC236}">
                <a16:creationId xmlns:a16="http://schemas.microsoft.com/office/drawing/2014/main" id="{305AC505-44FB-41AE-BE47-D3A94ECE59FE}"/>
              </a:ext>
            </a:extLst>
          </p:cNvPr>
          <p:cNvGraphicFramePr>
            <a:graphicFrameLocks/>
          </p:cNvGraphicFramePr>
          <p:nvPr>
            <p:extLst>
              <p:ext uri="{D42A27DB-BD31-4B8C-83A1-F6EECF244321}">
                <p14:modId xmlns:p14="http://schemas.microsoft.com/office/powerpoint/2010/main" val="2618500394"/>
              </p:ext>
            </p:extLst>
          </p:nvPr>
        </p:nvGraphicFramePr>
        <p:xfrm>
          <a:off x="523123" y="4242044"/>
          <a:ext cx="10933518" cy="1615440"/>
        </p:xfrm>
        <a:graphic>
          <a:graphicData uri="http://schemas.openxmlformats.org/drawingml/2006/table">
            <a:tbl>
              <a:tblPr firstRow="1" bandRow="1"/>
              <a:tblGrid>
                <a:gridCol w="5925043">
                  <a:extLst>
                    <a:ext uri="{9D8B030D-6E8A-4147-A177-3AD203B41FA5}">
                      <a16:colId xmlns:a16="http://schemas.microsoft.com/office/drawing/2014/main" val="20000"/>
                    </a:ext>
                  </a:extLst>
                </a:gridCol>
                <a:gridCol w="5008475">
                  <a:extLst>
                    <a:ext uri="{9D8B030D-6E8A-4147-A177-3AD203B41FA5}">
                      <a16:colId xmlns:a16="http://schemas.microsoft.com/office/drawing/2014/main" val="20001"/>
                    </a:ext>
                  </a:extLst>
                </a:gridCol>
              </a:tblGrid>
              <a:tr h="450595">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pPr algn="l"/>
                      <a:r>
                        <a:rPr lang="en-US" sz="2400" b="0" dirty="0">
                          <a:solidFill>
                            <a:schemeClr val="bg1"/>
                          </a:solidFill>
                          <a:latin typeface="+mj-lt"/>
                        </a:rPr>
                        <a:t>My</a:t>
                      </a:r>
                      <a:r>
                        <a:rPr lang="en-US" sz="2400" b="0" baseline="0" dirty="0">
                          <a:solidFill>
                            <a:schemeClr val="bg1"/>
                          </a:solidFill>
                          <a:latin typeface="+mj-lt"/>
                        </a:rPr>
                        <a:t> audience includes</a:t>
                      </a:r>
                      <a:endParaRPr lang="en-US" sz="2400" b="0" dirty="0">
                        <a:solidFill>
                          <a:schemeClr val="bg1"/>
                        </a:solidFill>
                        <a:latin typeface="+mj-lt"/>
                      </a:endParaRP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tc>
                  <a:txBody>
                    <a:bodyPr/>
                    <a:lstStyle>
                      <a:lvl1pPr marL="0" algn="l" defTabSz="914400" rtl="0" eaLnBrk="1" latinLnBrk="0" hangingPunct="1">
                        <a:defRPr sz="1800" b="1" kern="1200">
                          <a:solidFill>
                            <a:schemeClr val="lt1"/>
                          </a:solidFill>
                          <a:latin typeface="Merriweather Light"/>
                        </a:defRPr>
                      </a:lvl1pPr>
                      <a:lvl2pPr marL="457200" algn="l" defTabSz="914400" rtl="0" eaLnBrk="1" latinLnBrk="0" hangingPunct="1">
                        <a:defRPr sz="1800" b="1" kern="1200">
                          <a:solidFill>
                            <a:schemeClr val="lt1"/>
                          </a:solidFill>
                          <a:latin typeface="Merriweather Light"/>
                        </a:defRPr>
                      </a:lvl2pPr>
                      <a:lvl3pPr marL="914400" algn="l" defTabSz="914400" rtl="0" eaLnBrk="1" latinLnBrk="0" hangingPunct="1">
                        <a:defRPr sz="1800" b="1" kern="1200">
                          <a:solidFill>
                            <a:schemeClr val="lt1"/>
                          </a:solidFill>
                          <a:latin typeface="Merriweather Light"/>
                        </a:defRPr>
                      </a:lvl3pPr>
                      <a:lvl4pPr marL="1371600" algn="l" defTabSz="914400" rtl="0" eaLnBrk="1" latinLnBrk="0" hangingPunct="1">
                        <a:defRPr sz="1800" b="1" kern="1200">
                          <a:solidFill>
                            <a:schemeClr val="lt1"/>
                          </a:solidFill>
                          <a:latin typeface="Merriweather Light"/>
                        </a:defRPr>
                      </a:lvl4pPr>
                      <a:lvl5pPr marL="1828800" algn="l" defTabSz="914400" rtl="0" eaLnBrk="1" latinLnBrk="0" hangingPunct="1">
                        <a:defRPr sz="1800" b="1" kern="1200">
                          <a:solidFill>
                            <a:schemeClr val="lt1"/>
                          </a:solidFill>
                          <a:latin typeface="Merriweather Light"/>
                        </a:defRPr>
                      </a:lvl5pPr>
                      <a:lvl6pPr marL="2286000" algn="l" defTabSz="914400" rtl="0" eaLnBrk="1" latinLnBrk="0" hangingPunct="1">
                        <a:defRPr sz="1800" b="1" kern="1200">
                          <a:solidFill>
                            <a:schemeClr val="lt1"/>
                          </a:solidFill>
                          <a:latin typeface="Merriweather Light"/>
                        </a:defRPr>
                      </a:lvl6pPr>
                      <a:lvl7pPr marL="2743200" algn="l" defTabSz="914400" rtl="0" eaLnBrk="1" latinLnBrk="0" hangingPunct="1">
                        <a:defRPr sz="1800" b="1" kern="1200">
                          <a:solidFill>
                            <a:schemeClr val="lt1"/>
                          </a:solidFill>
                          <a:latin typeface="Merriweather Light"/>
                        </a:defRPr>
                      </a:lvl7pPr>
                      <a:lvl8pPr marL="3200400" algn="l" defTabSz="914400" rtl="0" eaLnBrk="1" latinLnBrk="0" hangingPunct="1">
                        <a:defRPr sz="1800" b="1" kern="1200">
                          <a:solidFill>
                            <a:schemeClr val="lt1"/>
                          </a:solidFill>
                          <a:latin typeface="Merriweather Light"/>
                        </a:defRPr>
                      </a:lvl8pPr>
                      <a:lvl9pPr marL="3657600" algn="l" defTabSz="914400" rtl="0" eaLnBrk="1" latinLnBrk="0" hangingPunct="1">
                        <a:defRPr sz="1800" b="1" kern="1200">
                          <a:solidFill>
                            <a:schemeClr val="lt1"/>
                          </a:solidFill>
                          <a:latin typeface="Merriweather Light"/>
                        </a:defRPr>
                      </a:lvl9pPr>
                    </a:lstStyle>
                    <a:p>
                      <a:r>
                        <a:rPr lang="en-US" sz="2400" b="0" dirty="0">
                          <a:solidFill>
                            <a:schemeClr val="bg1"/>
                          </a:solidFill>
                          <a:latin typeface="+mj-lt"/>
                        </a:rPr>
                        <a:t>For example</a:t>
                      </a:r>
                    </a:p>
                  </a:txBody>
                  <a:tcPr anchor="ctr">
                    <a:lnL w="12700" cap="flat" cmpd="sng" algn="ctr">
                      <a:solidFill>
                        <a:srgbClr val="4C4C4C"/>
                      </a:solidFill>
                      <a:prstDash val="solid"/>
                      <a:round/>
                      <a:headEnd type="none" w="med" len="med"/>
                      <a:tailEnd type="none" w="med" len="med"/>
                    </a:lnL>
                    <a:lnR w="12700" cap="flat" cmpd="sng" algn="ctr">
                      <a:solidFill>
                        <a:srgbClr val="4C4C4C"/>
                      </a:solidFill>
                      <a:prstDash val="solid"/>
                      <a:round/>
                      <a:headEnd type="none" w="med" len="med"/>
                      <a:tailEnd type="none" w="med" len="med"/>
                    </a:lnR>
                    <a:lnT w="12700" cap="flat" cmpd="sng" algn="ctr">
                      <a:solidFill>
                        <a:srgbClr val="4C4C4C"/>
                      </a:solidFill>
                      <a:prstDash val="solid"/>
                      <a:round/>
                      <a:headEnd type="none" w="med" len="med"/>
                      <a:tailEnd type="none" w="med" len="med"/>
                    </a:lnT>
                    <a:lnB w="12700" cap="flat" cmpd="sng" algn="ctr">
                      <a:solidFill>
                        <a:srgbClr val="4C4C4C"/>
                      </a:solidFill>
                      <a:prstDash val="solid"/>
                      <a:round/>
                      <a:headEnd type="none" w="med" len="med"/>
                      <a:tailEnd type="none" w="med" len="med"/>
                    </a:lnB>
                    <a:lnTlToBr w="12700" cmpd="sng">
                      <a:noFill/>
                      <a:prstDash val="solid"/>
                    </a:lnTlToBr>
                    <a:lnBlToTr w="12700" cmpd="sng">
                      <a:noFill/>
                      <a:prstDash val="solid"/>
                    </a:lnBlToTr>
                    <a:solidFill>
                      <a:srgbClr val="4C4C4C"/>
                    </a:solidFill>
                  </a:tcPr>
                </a:tc>
                <a:extLst>
                  <a:ext uri="{0D108BD9-81ED-4DB2-BD59-A6C34878D82A}">
                    <a16:rowId xmlns:a16="http://schemas.microsoft.com/office/drawing/2014/main" val="10000"/>
                  </a:ext>
                </a:extLst>
              </a:tr>
              <a:tr h="479843">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Users looking for specific</a:t>
                      </a:r>
                      <a:r>
                        <a:rPr lang="en-US" sz="1600" kern="1200" baseline="0" dirty="0">
                          <a:solidFill>
                            <a:srgbClr val="4C4C4C"/>
                          </a:solidFill>
                          <a:latin typeface="+mn-lt"/>
                          <a:ea typeface="+mn-ea"/>
                          <a:cs typeface="+mn-cs"/>
                        </a:rPr>
                        <a:t> </a:t>
                      </a:r>
                      <a:r>
                        <a:rPr lang="en-US" sz="1600" kern="1200" dirty="0">
                          <a:solidFill>
                            <a:srgbClr val="4C4C4C"/>
                          </a:solidFill>
                          <a:latin typeface="+mn-lt"/>
                          <a:ea typeface="+mn-ea"/>
                          <a:cs typeface="+mn-cs"/>
                        </a:rPr>
                        <a:t>information (more interactive)</a:t>
                      </a:r>
                    </a:p>
                  </a:txBody>
                  <a:tcPr anchor="ctr">
                    <a:lnL w="12700" cap="flat" cmpd="sng" algn="ctr">
                      <a:solidFill>
                        <a:srgbClr val="000000"/>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ap="flat" cmpd="sng" algn="ctr">
                      <a:solidFill>
                        <a:srgbClr val="4C4C4C"/>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Trainers viewing evaluation scores over time to track performance.</a:t>
                      </a:r>
                    </a:p>
                  </a:txBody>
                  <a:tcPr anchor="ctr">
                    <a:lnL w="63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4C4C4C"/>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479843">
                <a:tc>
                  <a:txBody>
                    <a:bodyPr/>
                    <a:lstStyle/>
                    <a:p>
                      <a:pPr marL="0" marR="0" algn="l">
                        <a:lnSpc>
                          <a:spcPct val="100000"/>
                        </a:lnSpc>
                        <a:spcBef>
                          <a:spcPts val="0"/>
                        </a:spcBef>
                        <a:spcAft>
                          <a:spcPts val="1000"/>
                        </a:spcAft>
                      </a:pPr>
                      <a:r>
                        <a:rPr lang="en-US" sz="1600" kern="1200" dirty="0">
                          <a:solidFill>
                            <a:srgbClr val="4C4C4C"/>
                          </a:solidFill>
                          <a:latin typeface="+mn-lt"/>
                          <a:ea typeface="+mn-ea"/>
                          <a:cs typeface="+mn-cs"/>
                        </a:rPr>
                        <a:t>Information consumers (more passive)</a:t>
                      </a:r>
                    </a:p>
                  </a:txBody>
                  <a:tcPr anchor="ctr">
                    <a:lnL w="12700" cap="flat" cmpd="sng" algn="ctr">
                      <a:solidFill>
                        <a:srgbClr val="000000"/>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0000"/>
                        </a:lnSpc>
                        <a:spcBef>
                          <a:spcPts val="0"/>
                        </a:spcBef>
                        <a:spcAft>
                          <a:spcPts val="1000"/>
                        </a:spcAft>
                      </a:pPr>
                      <a:r>
                        <a:rPr lang="en-US" sz="1600" kern="1200" dirty="0">
                          <a:solidFill>
                            <a:srgbClr val="4C4C4C"/>
                          </a:solidFill>
                          <a:latin typeface="+mn-lt"/>
                          <a:ea typeface="+mn-ea"/>
                          <a:cs typeface="+mn-cs"/>
                        </a:rPr>
                        <a:t>Managers and directors who want to know why sales are down in the East region.</a:t>
                      </a:r>
                    </a:p>
                  </a:txBody>
                  <a:tcPr anchor="ctr">
                    <a:lnL w="635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bl>
          </a:graphicData>
        </a:graphic>
      </p:graphicFrame>
      <p:sp>
        <p:nvSpPr>
          <p:cNvPr id="6" name="Content Placeholder 3">
            <a:extLst>
              <a:ext uri="{FF2B5EF4-FFF2-40B4-BE49-F238E27FC236}">
                <a16:creationId xmlns:a16="http://schemas.microsoft.com/office/drawing/2014/main" id="{5D43172D-BCAB-416C-B460-8C020E4A8E4B}"/>
              </a:ext>
            </a:extLst>
          </p:cNvPr>
          <p:cNvSpPr txBox="1">
            <a:spLocks/>
          </p:cNvSpPr>
          <p:nvPr/>
        </p:nvSpPr>
        <p:spPr>
          <a:xfrm>
            <a:off x="106719" y="1210445"/>
            <a:ext cx="6880998" cy="3031599"/>
          </a:xfrm>
          <a:prstGeom prst="rect">
            <a:avLst/>
          </a:prstGeom>
        </p:spPr>
        <p:txBody>
          <a:bodyPr wrap="square" lIns="0" tIns="0" rIns="0" bIns="0">
            <a:spAutoFit/>
          </a:bodyPr>
          <a:lstStyle>
            <a:lvl1pPr marL="6350" indent="0" algn="l" defTabSz="1304925" rtl="0" eaLnBrk="1" fontAlgn="base" hangingPunct="1">
              <a:spcBef>
                <a:spcPts val="0"/>
              </a:spcBef>
              <a:spcAft>
                <a:spcPts val="600"/>
              </a:spcAft>
              <a:buSzPct val="100000"/>
              <a:buFont typeface="+mj-lt"/>
              <a:buNone/>
              <a:tabLst/>
              <a:defRPr sz="3200" b="0" i="0" kern="1200" baseline="0">
                <a:solidFill>
                  <a:srgbClr val="4C4C4C"/>
                </a:solidFill>
                <a:latin typeface="Merriweather Light"/>
                <a:ea typeface="ＭＳ Ｐゴシック" charset="0"/>
                <a:cs typeface="Merriweather Light"/>
              </a:defRPr>
            </a:lvl1pPr>
            <a:lvl2pPr marL="288925" indent="0" algn="l" defTabSz="1304925" rtl="0" eaLnBrk="1" fontAlgn="base" hangingPunct="1">
              <a:spcBef>
                <a:spcPts val="0"/>
              </a:spcBef>
              <a:spcAft>
                <a:spcPts val="600"/>
              </a:spcAft>
              <a:buSzPct val="100000"/>
              <a:buFont typeface="+mj-lt"/>
              <a:buNone/>
              <a:defRPr sz="2400" kern="1200" baseline="0">
                <a:solidFill>
                  <a:schemeClr val="accent5"/>
                </a:solidFill>
                <a:latin typeface="+mn-lt"/>
                <a:ea typeface="ＭＳ Ｐゴシック" charset="0"/>
                <a:cs typeface="+mn-cs"/>
              </a:defRPr>
            </a:lvl2pPr>
            <a:lvl3pPr marL="512763" indent="0" algn="l" defTabSz="1304925" rtl="0" eaLnBrk="1" fontAlgn="base" hangingPunct="1">
              <a:spcBef>
                <a:spcPts val="0"/>
              </a:spcBef>
              <a:spcAft>
                <a:spcPts val="600"/>
              </a:spcAft>
              <a:buSzPct val="100000"/>
              <a:buFont typeface="+mj-lt"/>
              <a:buNone/>
              <a:defRPr sz="2100" kern="1200" baseline="0">
                <a:solidFill>
                  <a:schemeClr val="accent5"/>
                </a:solidFill>
                <a:latin typeface="+mn-lt"/>
                <a:ea typeface="ＭＳ Ｐゴシック" charset="0"/>
                <a:cs typeface="+mn-cs"/>
              </a:defRPr>
            </a:lvl3pPr>
            <a:lvl4pPr marL="741363" indent="0" algn="l" defTabSz="1304925" rtl="0" eaLnBrk="1" fontAlgn="base" hangingPunct="1">
              <a:spcBef>
                <a:spcPts val="0"/>
              </a:spcBef>
              <a:spcAft>
                <a:spcPts val="600"/>
              </a:spcAft>
              <a:buSzPct val="100000"/>
              <a:buFont typeface="+mj-lt"/>
              <a:buNone/>
              <a:defRPr sz="1800" kern="1200" baseline="0">
                <a:solidFill>
                  <a:schemeClr val="accent5"/>
                </a:solidFill>
                <a:latin typeface="+mn-lt"/>
                <a:ea typeface="ＭＳ Ｐゴシック" charset="0"/>
                <a:cs typeface="+mn-cs"/>
              </a:defRPr>
            </a:lvl4pPr>
            <a:lvl5pPr marL="2406650" indent="-342901" algn="l" defTabSz="1304925" rtl="0" eaLnBrk="1" fontAlgn="base" hangingPunct="1">
              <a:spcBef>
                <a:spcPct val="20000"/>
              </a:spcBef>
              <a:spcAft>
                <a:spcPct val="0"/>
              </a:spcAft>
              <a:buSzPct val="100000"/>
              <a:buFont typeface="+mj-lt"/>
              <a:buAutoNum type="arabicPeriod"/>
              <a:defRPr sz="1600" kern="1200">
                <a:solidFill>
                  <a:schemeClr val="accent5"/>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6351"/>
            <a:r>
              <a:rPr lang="en-US" sz="2800" dirty="0"/>
              <a:t>Why are you building this dashboard?</a:t>
            </a:r>
          </a:p>
          <a:p>
            <a:pPr marL="6351"/>
            <a:endParaRPr lang="en-US" sz="2800" dirty="0"/>
          </a:p>
          <a:p>
            <a:pPr marL="6351"/>
            <a:endParaRPr lang="en-US" sz="2800" dirty="0"/>
          </a:p>
          <a:p>
            <a:pPr marL="6351"/>
            <a:endParaRPr lang="en-US" sz="2800" dirty="0"/>
          </a:p>
          <a:p>
            <a:pPr marL="6351"/>
            <a:endParaRPr lang="en-US" sz="2800" dirty="0"/>
          </a:p>
          <a:p>
            <a:pPr marL="6351"/>
            <a:r>
              <a:rPr lang="en-US" sz="2800" dirty="0"/>
              <a:t>Who is your audience?</a:t>
            </a:r>
          </a:p>
        </p:txBody>
      </p:sp>
    </p:spTree>
    <p:extLst>
      <p:ext uri="{BB962C8B-B14F-4D97-AF65-F5344CB8AC3E}">
        <p14:creationId xmlns:p14="http://schemas.microsoft.com/office/powerpoint/2010/main" val="1768753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BE7D0-851B-4FA9-A13E-F1335948E046}"/>
              </a:ext>
            </a:extLst>
          </p:cNvPr>
          <p:cNvSpPr>
            <a:spLocks noGrp="1"/>
          </p:cNvSpPr>
          <p:nvPr>
            <p:ph type="ctrTitle"/>
          </p:nvPr>
        </p:nvSpPr>
        <p:spPr/>
        <p:txBody>
          <a:bodyPr/>
          <a:lstStyle/>
          <a:p>
            <a:r>
              <a:rPr lang="en-US" dirty="0"/>
              <a:t>Sketch Your Plan</a:t>
            </a:r>
          </a:p>
        </p:txBody>
      </p:sp>
      <p:pic>
        <p:nvPicPr>
          <p:cNvPr id="3" name="Picture 2">
            <a:extLst>
              <a:ext uri="{FF2B5EF4-FFF2-40B4-BE49-F238E27FC236}">
                <a16:creationId xmlns:a16="http://schemas.microsoft.com/office/drawing/2014/main" id="{60756DE3-1BCF-4BE1-806A-0CEF8B23FF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7224" y="1137680"/>
            <a:ext cx="4049485" cy="2344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D7A8D5F9-7D32-42BA-A2AA-B6F8E7D5B093}"/>
              </a:ext>
            </a:extLst>
          </p:cNvPr>
          <p:cNvSpPr/>
          <p:nvPr/>
        </p:nvSpPr>
        <p:spPr>
          <a:xfrm>
            <a:off x="809001" y="3252783"/>
            <a:ext cx="10062883" cy="3903504"/>
          </a:xfrm>
          <a:prstGeom prst="rect">
            <a:avLst/>
          </a:prstGeom>
        </p:spPr>
        <p:txBody>
          <a:bodyPr wrap="none">
            <a:spAutoFit/>
          </a:bodyPr>
          <a:lstStyle/>
          <a:p>
            <a:pPr lvl="1">
              <a:lnSpc>
                <a:spcPct val="150000"/>
              </a:lnSpc>
            </a:pPr>
            <a:r>
              <a:rPr lang="en-US" sz="2800" dirty="0"/>
              <a:t>Which worksheets will you use?</a:t>
            </a:r>
          </a:p>
          <a:p>
            <a:pPr lvl="1">
              <a:lnSpc>
                <a:spcPct val="150000"/>
              </a:lnSpc>
            </a:pPr>
            <a:r>
              <a:rPr lang="en-US" sz="2800" dirty="0"/>
              <a:t>Allow users to drill down from high-level to granular-level detail?</a:t>
            </a:r>
          </a:p>
          <a:p>
            <a:pPr lvl="1">
              <a:lnSpc>
                <a:spcPct val="150000"/>
              </a:lnSpc>
            </a:pPr>
            <a:r>
              <a:rPr lang="en-US" sz="2800" dirty="0"/>
              <a:t>Utilize filters, actions, or parameters for interactivity?</a:t>
            </a:r>
          </a:p>
          <a:p>
            <a:pPr lvl="1">
              <a:lnSpc>
                <a:spcPct val="150000"/>
              </a:lnSpc>
            </a:pPr>
            <a:r>
              <a:rPr lang="en-US" sz="2800" dirty="0"/>
              <a:t>Link to multiple dashboards?</a:t>
            </a:r>
          </a:p>
          <a:p>
            <a:pPr lvl="1">
              <a:lnSpc>
                <a:spcPct val="150000"/>
              </a:lnSpc>
            </a:pPr>
            <a:endParaRPr lang="en-US" sz="2800" dirty="0"/>
          </a:p>
          <a:p>
            <a:pPr lvl="1">
              <a:lnSpc>
                <a:spcPct val="150000"/>
              </a:lnSpc>
            </a:pPr>
            <a:endParaRPr lang="en-US" sz="2800" dirty="0"/>
          </a:p>
        </p:txBody>
      </p:sp>
    </p:spTree>
    <p:extLst>
      <p:ext uri="{BB962C8B-B14F-4D97-AF65-F5344CB8AC3E}">
        <p14:creationId xmlns:p14="http://schemas.microsoft.com/office/powerpoint/2010/main" val="21852484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B0D48-7FE4-4331-8A27-07ED7A1F2418}"/>
              </a:ext>
            </a:extLst>
          </p:cNvPr>
          <p:cNvSpPr>
            <a:spLocks noGrp="1"/>
          </p:cNvSpPr>
          <p:nvPr>
            <p:ph type="ctrTitle"/>
          </p:nvPr>
        </p:nvSpPr>
        <p:spPr/>
        <p:txBody>
          <a:bodyPr/>
          <a:lstStyle/>
          <a:p>
            <a:r>
              <a:rPr lang="en-US"/>
              <a:t> Building Your Dashboard</a:t>
            </a:r>
            <a:endParaRPr lang="en-US" dirty="0"/>
          </a:p>
        </p:txBody>
      </p:sp>
      <p:pic>
        <p:nvPicPr>
          <p:cNvPr id="3" name="Picture 2">
            <a:extLst>
              <a:ext uri="{FF2B5EF4-FFF2-40B4-BE49-F238E27FC236}">
                <a16:creationId xmlns:a16="http://schemas.microsoft.com/office/drawing/2014/main" id="{B2A47BD3-FD74-4011-B499-621F65C064EF}"/>
              </a:ext>
            </a:extLst>
          </p:cNvPr>
          <p:cNvPicPr>
            <a:picLocks noChangeAspect="1"/>
          </p:cNvPicPr>
          <p:nvPr/>
        </p:nvPicPr>
        <p:blipFill>
          <a:blip r:embed="rId2"/>
          <a:stretch>
            <a:fillRect/>
          </a:stretch>
        </p:blipFill>
        <p:spPr>
          <a:xfrm>
            <a:off x="3157608" y="1955140"/>
            <a:ext cx="8189086" cy="4107542"/>
          </a:xfrm>
          <a:prstGeom prst="rect">
            <a:avLst/>
          </a:prstGeom>
        </p:spPr>
      </p:pic>
    </p:spTree>
    <p:extLst>
      <p:ext uri="{BB962C8B-B14F-4D97-AF65-F5344CB8AC3E}">
        <p14:creationId xmlns:p14="http://schemas.microsoft.com/office/powerpoint/2010/main" val="411898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4C7C-8CBF-4C47-8056-DE76314CAC1B}"/>
              </a:ext>
            </a:extLst>
          </p:cNvPr>
          <p:cNvSpPr>
            <a:spLocks noGrp="1"/>
          </p:cNvSpPr>
          <p:nvPr>
            <p:ph type="ctrTitle"/>
          </p:nvPr>
        </p:nvSpPr>
        <p:spPr/>
        <p:txBody>
          <a:bodyPr/>
          <a:lstStyle/>
          <a:p>
            <a:r>
              <a:rPr lang="en-US" dirty="0"/>
              <a:t>Instructions and Annotations</a:t>
            </a:r>
          </a:p>
        </p:txBody>
      </p:sp>
      <p:pic>
        <p:nvPicPr>
          <p:cNvPr id="3" name="Picture 2">
            <a:extLst>
              <a:ext uri="{FF2B5EF4-FFF2-40B4-BE49-F238E27FC236}">
                <a16:creationId xmlns:a16="http://schemas.microsoft.com/office/drawing/2014/main" id="{E3B4B41E-FF64-4DF9-A2DF-D9FB6CB41512}"/>
              </a:ext>
            </a:extLst>
          </p:cNvPr>
          <p:cNvPicPr>
            <a:picLocks noChangeAspect="1"/>
          </p:cNvPicPr>
          <p:nvPr/>
        </p:nvPicPr>
        <p:blipFill>
          <a:blip r:embed="rId2"/>
          <a:stretch>
            <a:fillRect/>
          </a:stretch>
        </p:blipFill>
        <p:spPr>
          <a:xfrm>
            <a:off x="1904827" y="1288268"/>
            <a:ext cx="8683448" cy="4010267"/>
          </a:xfrm>
          <a:prstGeom prst="rect">
            <a:avLst/>
          </a:prstGeom>
        </p:spPr>
      </p:pic>
    </p:spTree>
    <p:extLst>
      <p:ext uri="{BB962C8B-B14F-4D97-AF65-F5344CB8AC3E}">
        <p14:creationId xmlns:p14="http://schemas.microsoft.com/office/powerpoint/2010/main" val="2939634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6A195-6F17-47EC-9C39-AA71521E0B7D}"/>
              </a:ext>
            </a:extLst>
          </p:cNvPr>
          <p:cNvSpPr>
            <a:spLocks noGrp="1"/>
          </p:cNvSpPr>
          <p:nvPr>
            <p:ph type="ctrTitle"/>
          </p:nvPr>
        </p:nvSpPr>
        <p:spPr/>
        <p:txBody>
          <a:bodyPr/>
          <a:lstStyle/>
          <a:p>
            <a:r>
              <a:rPr lang="en-US" dirty="0"/>
              <a:t>Visual Best Practices</a:t>
            </a:r>
          </a:p>
        </p:txBody>
      </p:sp>
      <p:sp>
        <p:nvSpPr>
          <p:cNvPr id="3" name="Content Placeholder 1">
            <a:extLst>
              <a:ext uri="{FF2B5EF4-FFF2-40B4-BE49-F238E27FC236}">
                <a16:creationId xmlns:a16="http://schemas.microsoft.com/office/drawing/2014/main" id="{CC8750AD-4EEA-4ADF-AD54-D45B1E22475D}"/>
              </a:ext>
            </a:extLst>
          </p:cNvPr>
          <p:cNvSpPr txBox="1">
            <a:spLocks/>
          </p:cNvSpPr>
          <p:nvPr/>
        </p:nvSpPr>
        <p:spPr>
          <a:xfrm>
            <a:off x="304800" y="1234215"/>
            <a:ext cx="11887200" cy="4591042"/>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7030A0"/>
                </a:solidFill>
              </a:rPr>
              <a:t>Color</a:t>
            </a:r>
          </a:p>
          <a:p>
            <a:pPr marL="288925" lvl="1" indent="0">
              <a:buFont typeface="Arial" panose="020B0604020202020204" pitchFamily="34" charset="0"/>
              <a:buNone/>
            </a:pPr>
            <a:r>
              <a:rPr lang="en-US" sz="2100" dirty="0"/>
              <a:t>Limit number of colors used; use </a:t>
            </a:r>
            <a:r>
              <a:rPr lang="en-US" sz="2100" dirty="0">
                <a:solidFill>
                  <a:srgbClr val="E81123"/>
                </a:solidFill>
              </a:rPr>
              <a:t>brightest</a:t>
            </a:r>
            <a:r>
              <a:rPr lang="en-US" sz="2100" dirty="0"/>
              <a:t> for most important data</a:t>
            </a:r>
            <a:r>
              <a:rPr lang="en-US" sz="1600" i="1" dirty="0"/>
              <a:t>. (</a:t>
            </a:r>
            <a:r>
              <a:rPr lang="en-US" sz="1600" i="1" dirty="0">
                <a:solidFill>
                  <a:schemeClr val="accent5">
                    <a:lumMod val="50000"/>
                  </a:schemeClr>
                </a:solidFill>
              </a:rPr>
              <a:t>Two shades </a:t>
            </a:r>
            <a:r>
              <a:rPr lang="en-US" sz="1600" i="1" dirty="0"/>
              <a:t>of same hue suggest relationship)</a:t>
            </a:r>
            <a:endParaRPr lang="en-US" sz="2100" i="1" dirty="0"/>
          </a:p>
          <a:p>
            <a:pPr marL="0" indent="0">
              <a:spcBef>
                <a:spcPts val="1800"/>
              </a:spcBef>
              <a:buFont typeface="Arial" panose="020B0604020202020204" pitchFamily="34" charset="0"/>
              <a:buNone/>
            </a:pPr>
            <a:r>
              <a:rPr lang="en-US" dirty="0"/>
              <a:t>Sizing</a:t>
            </a:r>
          </a:p>
          <a:p>
            <a:pPr marL="571500" lvl="1" indent="0">
              <a:buFont typeface="Arial" panose="020B0604020202020204" pitchFamily="34" charset="0"/>
              <a:buNone/>
            </a:pPr>
            <a:r>
              <a:rPr lang="en-US" sz="2100" dirty="0"/>
              <a:t>Keep users’ screens in mind (Laptops? Tablets? Giant monitors?)</a:t>
            </a:r>
          </a:p>
          <a:p>
            <a:pPr marL="0" indent="0">
              <a:spcBef>
                <a:spcPts val="1800"/>
              </a:spcBef>
              <a:buFont typeface="Arial" panose="020B0604020202020204" pitchFamily="34" charset="0"/>
              <a:buNone/>
            </a:pPr>
            <a:r>
              <a:rPr lang="en-US" i="1" dirty="0"/>
              <a:t>Fonts</a:t>
            </a:r>
          </a:p>
          <a:p>
            <a:pPr marL="571500" lvl="1" indent="0">
              <a:buFont typeface="Arial" panose="020B0604020202020204" pitchFamily="34" charset="0"/>
              <a:buNone/>
            </a:pPr>
            <a:r>
              <a:rPr lang="en-US" sz="2100" dirty="0">
                <a:solidFill>
                  <a:schemeClr val="bg2">
                    <a:lumMod val="90000"/>
                  </a:schemeClr>
                </a:solidFill>
                <a:latin typeface="Algerian" panose="04020705040A02060702" pitchFamily="82" charset="0"/>
              </a:rPr>
              <a:t>Readable</a:t>
            </a:r>
            <a:r>
              <a:rPr lang="en-US" sz="2100" dirty="0">
                <a:solidFill>
                  <a:schemeClr val="bg2">
                    <a:lumMod val="90000"/>
                  </a:schemeClr>
                </a:solidFill>
              </a:rPr>
              <a:t>? </a:t>
            </a:r>
            <a:r>
              <a:rPr lang="en-US" sz="2100" dirty="0"/>
              <a:t>Sized correctly? Keep it simple—let the data do the talking.</a:t>
            </a:r>
          </a:p>
          <a:p>
            <a:pPr marL="0" indent="0">
              <a:spcBef>
                <a:spcPts val="1800"/>
              </a:spcBef>
              <a:buFont typeface="Arial" panose="020B0604020202020204" pitchFamily="34" charset="0"/>
              <a:buNone/>
            </a:pPr>
            <a:r>
              <a:rPr lang="en-US" dirty="0"/>
              <a:t>Remove extras</a:t>
            </a:r>
          </a:p>
          <a:p>
            <a:pPr marL="571500" lvl="1" indent="0">
              <a:buFont typeface="Arial" panose="020B0604020202020204" pitchFamily="34" charset="0"/>
              <a:buNone/>
            </a:pPr>
            <a:r>
              <a:rPr lang="en-US" sz="2100" dirty="0"/>
              <a:t>Are all those legends necessary?</a:t>
            </a:r>
          </a:p>
          <a:p>
            <a:pPr marL="0" indent="0">
              <a:spcBef>
                <a:spcPts val="1800"/>
              </a:spcBef>
              <a:buFont typeface="Arial" panose="020B0604020202020204" pitchFamily="34" charset="0"/>
              <a:buNone/>
            </a:pPr>
            <a:r>
              <a:rPr lang="en-US" dirty="0"/>
              <a:t>Titles</a:t>
            </a:r>
          </a:p>
          <a:p>
            <a:pPr marL="571500" lvl="1" indent="0">
              <a:buFont typeface="Arial" panose="020B0604020202020204" pitchFamily="34" charset="0"/>
              <a:buNone/>
            </a:pPr>
            <a:r>
              <a:rPr lang="en-US" sz="2100" dirty="0"/>
              <a:t>Make them useful (to help navigating dashboard); remove if unnecessary.</a:t>
            </a:r>
          </a:p>
        </p:txBody>
      </p:sp>
    </p:spTree>
    <p:extLst>
      <p:ext uri="{BB962C8B-B14F-4D97-AF65-F5344CB8AC3E}">
        <p14:creationId xmlns:p14="http://schemas.microsoft.com/office/powerpoint/2010/main" val="4087198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1BFA0-CFDA-43F1-9B86-5B31C9D130B3}"/>
              </a:ext>
            </a:extLst>
          </p:cNvPr>
          <p:cNvSpPr>
            <a:spLocks noGrp="1"/>
          </p:cNvSpPr>
          <p:nvPr>
            <p:ph type="ctrTitle"/>
          </p:nvPr>
        </p:nvSpPr>
        <p:spPr/>
        <p:txBody>
          <a:bodyPr/>
          <a:lstStyle/>
          <a:p>
            <a:r>
              <a:rPr lang="en-US" dirty="0"/>
              <a:t>Tooltips</a:t>
            </a:r>
          </a:p>
        </p:txBody>
      </p:sp>
      <p:pic>
        <p:nvPicPr>
          <p:cNvPr id="3" name="Picture 2">
            <a:extLst>
              <a:ext uri="{FF2B5EF4-FFF2-40B4-BE49-F238E27FC236}">
                <a16:creationId xmlns:a16="http://schemas.microsoft.com/office/drawing/2014/main" id="{A0C63289-361B-4D33-B111-3533F042033E}"/>
              </a:ext>
            </a:extLst>
          </p:cNvPr>
          <p:cNvPicPr>
            <a:picLocks noChangeAspect="1"/>
          </p:cNvPicPr>
          <p:nvPr/>
        </p:nvPicPr>
        <p:blipFill>
          <a:blip r:embed="rId2"/>
          <a:stretch>
            <a:fillRect/>
          </a:stretch>
        </p:blipFill>
        <p:spPr>
          <a:xfrm>
            <a:off x="1823646" y="1270250"/>
            <a:ext cx="8544708" cy="4253648"/>
          </a:xfrm>
          <a:prstGeom prst="rect">
            <a:avLst/>
          </a:prstGeom>
        </p:spPr>
      </p:pic>
    </p:spTree>
    <p:extLst>
      <p:ext uri="{BB962C8B-B14F-4D97-AF65-F5344CB8AC3E}">
        <p14:creationId xmlns:p14="http://schemas.microsoft.com/office/powerpoint/2010/main" val="1100910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4DDA-69C6-4B92-AFB0-8D7A97651FCB}"/>
              </a:ext>
            </a:extLst>
          </p:cNvPr>
          <p:cNvSpPr>
            <a:spLocks noGrp="1"/>
          </p:cNvSpPr>
          <p:nvPr>
            <p:ph type="ctrTitle"/>
          </p:nvPr>
        </p:nvSpPr>
        <p:spPr/>
        <p:txBody>
          <a:bodyPr/>
          <a:lstStyle/>
          <a:p>
            <a:r>
              <a:rPr lang="en-US" dirty="0"/>
              <a:t>Remove Chart Junk</a:t>
            </a:r>
          </a:p>
        </p:txBody>
      </p:sp>
      <p:pic>
        <p:nvPicPr>
          <p:cNvPr id="4" name="Picture 3">
            <a:extLst>
              <a:ext uri="{FF2B5EF4-FFF2-40B4-BE49-F238E27FC236}">
                <a16:creationId xmlns:a16="http://schemas.microsoft.com/office/drawing/2014/main" id="{AF34F942-61F0-4564-9DEC-9F69AEDD4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238250"/>
            <a:ext cx="6096000" cy="4381500"/>
          </a:xfrm>
          <a:prstGeom prst="rect">
            <a:avLst/>
          </a:prstGeom>
        </p:spPr>
      </p:pic>
    </p:spTree>
    <p:extLst>
      <p:ext uri="{BB962C8B-B14F-4D97-AF65-F5344CB8AC3E}">
        <p14:creationId xmlns:p14="http://schemas.microsoft.com/office/powerpoint/2010/main" val="449144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5</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Class Agenda</a:t>
            </a:r>
          </a:p>
        </p:txBody>
      </p:sp>
      <p:sp>
        <p:nvSpPr>
          <p:cNvPr id="17" name="TextBox 16">
            <a:extLst>
              <a:ext uri="{FF2B5EF4-FFF2-40B4-BE49-F238E27FC236}">
                <a16:creationId xmlns:a16="http://schemas.microsoft.com/office/drawing/2014/main" id="{247DC766-3F0C-425C-BD89-3731C4C40AB1}"/>
              </a:ext>
            </a:extLst>
          </p:cNvPr>
          <p:cNvSpPr txBox="1"/>
          <p:nvPr/>
        </p:nvSpPr>
        <p:spPr>
          <a:xfrm>
            <a:off x="831820" y="1144467"/>
            <a:ext cx="10774219" cy="4785926"/>
          </a:xfrm>
          <a:prstGeom prst="rect">
            <a:avLst/>
          </a:prstGeom>
          <a:noFill/>
        </p:spPr>
        <p:txBody>
          <a:bodyPr wrap="square" rtlCol="0">
            <a:spAutoFit/>
          </a:bodyPr>
          <a:lstStyle/>
          <a:p>
            <a:r>
              <a:rPr lang="en-US" sz="4400" b="1" dirty="0">
                <a:solidFill>
                  <a:srgbClr val="002060"/>
                </a:solidFill>
                <a:latin typeface="Roboto" panose="02000000000000000000" pitchFamily="2" charset="0"/>
                <a:ea typeface="Roboto" panose="02000000000000000000" pitchFamily="2" charset="0"/>
              </a:rPr>
              <a:t>Day 2  Charts</a:t>
            </a:r>
          </a:p>
          <a:p>
            <a:pPr marL="571500" indent="-571500">
              <a:buFont typeface="Arial" panose="020B0604020202020204" pitchFamily="34" charset="0"/>
              <a:buChar char="•"/>
            </a:pPr>
            <a:endParaRPr lang="en-US" dirty="0">
              <a:solidFill>
                <a:srgbClr val="002060"/>
              </a:solidFill>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2600" dirty="0">
                <a:solidFill>
                  <a:schemeClr val="accent1">
                    <a:lumMod val="75000"/>
                  </a:schemeClr>
                </a:solidFill>
                <a:latin typeface="Roboto" panose="02000000000000000000" pitchFamily="2" charset="0"/>
                <a:ea typeface="Roboto" panose="02000000000000000000" pitchFamily="2" charset="0"/>
              </a:rPr>
              <a:t>Show Me</a:t>
            </a:r>
          </a:p>
          <a:p>
            <a:pPr lvl="1"/>
            <a:r>
              <a:rPr lang="en-US" sz="800" dirty="0">
                <a:solidFill>
                  <a:schemeClr val="accent1">
                    <a:lumMod val="75000"/>
                  </a:schemeClr>
                </a:solidFill>
                <a:latin typeface="Roboto" panose="02000000000000000000" pitchFamily="2" charset="0"/>
                <a:ea typeface="Roboto" panose="02000000000000000000" pitchFamily="2" charset="0"/>
              </a:rPr>
              <a:t> </a:t>
            </a:r>
            <a:endParaRPr lang="en-US" sz="9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Text Tables &amp; Alternatives</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Bar Charts</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Line Graphs and Time Series Analysis</a:t>
            </a: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628650" lvl="1" indent="-171450">
              <a:buFont typeface="Arial" panose="020B0604020202020204" pitchFamily="34" charset="0"/>
              <a:buChar char="•"/>
            </a:pPr>
            <a:r>
              <a:rPr lang="en-US" sz="2600" dirty="0">
                <a:solidFill>
                  <a:schemeClr val="accent1">
                    <a:lumMod val="75000"/>
                  </a:schemeClr>
                </a:solidFill>
                <a:latin typeface="Roboto" panose="02000000000000000000" pitchFamily="2" charset="0"/>
                <a:ea typeface="Roboto" panose="02000000000000000000" pitchFamily="2" charset="0"/>
              </a:rPr>
              <a:t>   Multiple Measures in a View</a:t>
            </a:r>
          </a:p>
          <a:p>
            <a:pPr lvl="1"/>
            <a:endParaRPr lang="en-US" sz="9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Scatter Plots</a:t>
            </a:r>
          </a:p>
          <a:p>
            <a:pPr lvl="1"/>
            <a:endParaRPr lang="en-US" sz="900" dirty="0">
              <a:solidFill>
                <a:schemeClr val="accent1">
                  <a:lumMod val="75000"/>
                </a:schemeClr>
              </a:solidFill>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2600" dirty="0">
                <a:solidFill>
                  <a:schemeClr val="accent1">
                    <a:lumMod val="75000"/>
                  </a:schemeClr>
                </a:solidFill>
                <a:latin typeface="Roboto" panose="02000000000000000000" pitchFamily="2" charset="0"/>
                <a:ea typeface="Roboto" panose="02000000000000000000" pitchFamily="2" charset="0"/>
              </a:rPr>
              <a:t>Mapping</a:t>
            </a:r>
          </a:p>
        </p:txBody>
      </p:sp>
    </p:spTree>
    <p:extLst>
      <p:ext uri="{BB962C8B-B14F-4D97-AF65-F5344CB8AC3E}">
        <p14:creationId xmlns:p14="http://schemas.microsoft.com/office/powerpoint/2010/main" val="533989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753C4-607F-4B8E-8A67-4508C0DCD2E2}"/>
              </a:ext>
            </a:extLst>
          </p:cNvPr>
          <p:cNvSpPr>
            <a:spLocks noGrp="1"/>
          </p:cNvSpPr>
          <p:nvPr>
            <p:ph type="ctrTitle"/>
          </p:nvPr>
        </p:nvSpPr>
        <p:spPr/>
        <p:txBody>
          <a:bodyPr/>
          <a:lstStyle/>
          <a:p>
            <a:r>
              <a:rPr lang="en-US" dirty="0"/>
              <a:t>Remove Chart Junk</a:t>
            </a:r>
          </a:p>
        </p:txBody>
      </p:sp>
      <p:sp>
        <p:nvSpPr>
          <p:cNvPr id="3" name="Content Placeholder 3">
            <a:extLst>
              <a:ext uri="{FF2B5EF4-FFF2-40B4-BE49-F238E27FC236}">
                <a16:creationId xmlns:a16="http://schemas.microsoft.com/office/drawing/2014/main" id="{40EF7845-1F73-48BB-9F09-BC13A17A5D07}"/>
              </a:ext>
            </a:extLst>
          </p:cNvPr>
          <p:cNvSpPr txBox="1">
            <a:spLocks/>
          </p:cNvSpPr>
          <p:nvPr/>
        </p:nvSpPr>
        <p:spPr>
          <a:xfrm>
            <a:off x="1566737" y="1594569"/>
            <a:ext cx="9058525" cy="3935249"/>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buFont typeface="Arial" panose="020B0604020202020204" pitchFamily="34" charset="0"/>
              <a:buNone/>
            </a:pPr>
            <a:r>
              <a:rPr lang="en-US" sz="3200">
                <a:solidFill>
                  <a:srgbClr val="4C4C4C"/>
                </a:solidFill>
                <a:latin typeface="Merriweather Light"/>
                <a:cs typeface="Merriweather Light"/>
              </a:rPr>
              <a:t>What is unclear or cluttered?</a:t>
            </a:r>
          </a:p>
          <a:p>
            <a:pPr marL="0" lvl="1" indent="0">
              <a:buFont typeface="Arial" panose="020B0604020202020204" pitchFamily="34" charset="0"/>
              <a:buNone/>
            </a:pPr>
            <a:endParaRPr lang="en-US" sz="3200">
              <a:solidFill>
                <a:srgbClr val="4C4C4C"/>
              </a:solidFill>
              <a:latin typeface="Merriweather Light"/>
              <a:cs typeface="Merriweather Light"/>
            </a:endParaRPr>
          </a:p>
          <a:p>
            <a:pPr marL="914400" lvl="1" indent="-344488">
              <a:tabLst>
                <a:tab pos="509588" algn="l"/>
              </a:tabLst>
            </a:pPr>
            <a:r>
              <a:rPr lang="en-US"/>
              <a:t>Axis values clear and compact? </a:t>
            </a:r>
          </a:p>
          <a:p>
            <a:pPr marL="569912" lvl="1" indent="0">
              <a:buFont typeface="Arial" panose="020B0604020202020204" pitchFamily="34" charset="0"/>
              <a:buNone/>
              <a:tabLst>
                <a:tab pos="509588" algn="l"/>
              </a:tabLst>
            </a:pPr>
            <a:endParaRPr lang="en-US"/>
          </a:p>
          <a:p>
            <a:pPr marL="914400" lvl="1" indent="-344488">
              <a:tabLst>
                <a:tab pos="509588" algn="l"/>
              </a:tabLst>
            </a:pPr>
            <a:r>
              <a:rPr lang="en-US"/>
              <a:t>Appropriate filters?</a:t>
            </a:r>
          </a:p>
          <a:p>
            <a:pPr marL="1035050" lvl="2" indent="0">
              <a:buFont typeface="Arial" panose="020B0604020202020204" pitchFamily="34" charset="0"/>
              <a:buNone/>
            </a:pPr>
            <a:r>
              <a:rPr lang="en-US"/>
              <a:t>“Cascading filters” help guide users through filter options.</a:t>
            </a:r>
          </a:p>
          <a:p>
            <a:pPr marL="1035050" lvl="2" indent="0">
              <a:buFont typeface="Arial" panose="020B0604020202020204" pitchFamily="34" charset="0"/>
              <a:buNone/>
            </a:pPr>
            <a:endParaRPr lang="en-US"/>
          </a:p>
          <a:p>
            <a:pPr marL="914400" lvl="1" indent="-344488"/>
            <a:r>
              <a:rPr lang="en-US"/>
              <a:t>Dashboard overcrowded with too many worksheets, filters, or legends? </a:t>
            </a:r>
          </a:p>
          <a:p>
            <a:pPr marL="1035050" lvl="2" indent="0">
              <a:buFont typeface="Arial" panose="020B0604020202020204" pitchFamily="34" charset="0"/>
              <a:buNone/>
            </a:pPr>
            <a:r>
              <a:rPr lang="en-US"/>
              <a:t>Use multiple dashboards or even individual visualizations with actions between them.</a:t>
            </a:r>
          </a:p>
          <a:p>
            <a:pPr marL="1035050" lvl="2" indent="0">
              <a:buFont typeface="Arial" panose="020B0604020202020204" pitchFamily="34" charset="0"/>
              <a:buNone/>
            </a:pPr>
            <a:r>
              <a:rPr lang="en-US"/>
              <a:t>Use the Show/Hide containers to simplify the view.</a:t>
            </a:r>
          </a:p>
          <a:p>
            <a:pPr marL="1035050" lvl="2" indent="0">
              <a:buFont typeface="Arial" panose="020B0604020202020204" pitchFamily="34" charset="0"/>
              <a:buNone/>
            </a:pPr>
            <a:endParaRPr lang="en-US"/>
          </a:p>
          <a:p>
            <a:pPr marL="1035050" lvl="2" indent="0">
              <a:buFont typeface="Arial" panose="020B0604020202020204" pitchFamily="34" charset="0"/>
              <a:buNone/>
            </a:pPr>
            <a:endParaRPr lang="en-US" sz="2400"/>
          </a:p>
          <a:p>
            <a:pPr marL="1035050" lvl="2" indent="0">
              <a:buFont typeface="Arial" panose="020B0604020202020204" pitchFamily="34" charset="0"/>
              <a:buNone/>
            </a:pPr>
            <a:endParaRPr lang="en-US" sz="2400"/>
          </a:p>
          <a:p>
            <a:pPr marL="1035050" lvl="2" indent="0">
              <a:buFont typeface="Arial" panose="020B0604020202020204" pitchFamily="34" charset="0"/>
              <a:buNone/>
            </a:pPr>
            <a:r>
              <a:rPr lang="en-US">
                <a:hlinkClick r:id="rId2"/>
              </a:rPr>
              <a:t>https://www.tableau.com/about/blog/2017/10/7-tips-and-tricks-dashboard-experts-76821</a:t>
            </a:r>
            <a:endParaRPr lang="en-US" sz="2400" dirty="0"/>
          </a:p>
        </p:txBody>
      </p:sp>
    </p:spTree>
    <p:extLst>
      <p:ext uri="{BB962C8B-B14F-4D97-AF65-F5344CB8AC3E}">
        <p14:creationId xmlns:p14="http://schemas.microsoft.com/office/powerpoint/2010/main" val="8439762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6ECC1-4452-4F20-927A-2F1BBDBE5632}"/>
              </a:ext>
            </a:extLst>
          </p:cNvPr>
          <p:cNvSpPr>
            <a:spLocks noGrp="1"/>
          </p:cNvSpPr>
          <p:nvPr>
            <p:ph type="ctrTitle"/>
          </p:nvPr>
        </p:nvSpPr>
        <p:spPr/>
        <p:txBody>
          <a:bodyPr/>
          <a:lstStyle/>
          <a:p>
            <a:r>
              <a:rPr lang="en-US" dirty="0"/>
              <a:t>Example</a:t>
            </a:r>
          </a:p>
        </p:txBody>
      </p:sp>
      <p:pic>
        <p:nvPicPr>
          <p:cNvPr id="3" name="Picture 2">
            <a:extLst>
              <a:ext uri="{FF2B5EF4-FFF2-40B4-BE49-F238E27FC236}">
                <a16:creationId xmlns:a16="http://schemas.microsoft.com/office/drawing/2014/main" id="{C6AFDD34-CF75-43EC-8B12-C92637F41A6E}"/>
              </a:ext>
            </a:extLst>
          </p:cNvPr>
          <p:cNvPicPr>
            <a:picLocks noChangeAspect="1"/>
          </p:cNvPicPr>
          <p:nvPr/>
        </p:nvPicPr>
        <p:blipFill>
          <a:blip r:embed="rId2"/>
          <a:stretch>
            <a:fillRect/>
          </a:stretch>
        </p:blipFill>
        <p:spPr>
          <a:xfrm>
            <a:off x="2873256" y="1353435"/>
            <a:ext cx="5018511" cy="4493963"/>
          </a:xfrm>
          <a:prstGeom prst="rect">
            <a:avLst/>
          </a:prstGeom>
        </p:spPr>
      </p:pic>
      <p:sp>
        <p:nvSpPr>
          <p:cNvPr id="4" name="TextBox 3">
            <a:extLst>
              <a:ext uri="{FF2B5EF4-FFF2-40B4-BE49-F238E27FC236}">
                <a16:creationId xmlns:a16="http://schemas.microsoft.com/office/drawing/2014/main" id="{C1602A3D-8A46-4625-96C3-3626E0AD1C7E}"/>
              </a:ext>
            </a:extLst>
          </p:cNvPr>
          <p:cNvSpPr txBox="1"/>
          <p:nvPr/>
        </p:nvSpPr>
        <p:spPr>
          <a:xfrm>
            <a:off x="7891767" y="3006744"/>
            <a:ext cx="1948070" cy="492443"/>
          </a:xfrm>
          <a:prstGeom prst="rect">
            <a:avLst/>
          </a:prstGeom>
          <a:solidFill>
            <a:srgbClr val="C00000"/>
          </a:solidFill>
          <a:ln>
            <a:noFill/>
          </a:ln>
          <a:effectLst>
            <a:outerShdw blurRad="50800" dist="38100" dir="10800000" algn="r"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wrap="square" rtlCol="0">
            <a:spAutoFit/>
          </a:bodyPr>
          <a:lstStyle/>
          <a:p>
            <a:pPr algn="ctr"/>
            <a:r>
              <a:rPr lang="en-US" dirty="0">
                <a:solidFill>
                  <a:schemeClr val="bg1"/>
                </a:solidFill>
              </a:rPr>
              <a:t>Cluttered</a:t>
            </a:r>
          </a:p>
        </p:txBody>
      </p:sp>
    </p:spTree>
    <p:extLst>
      <p:ext uri="{BB962C8B-B14F-4D97-AF65-F5344CB8AC3E}">
        <p14:creationId xmlns:p14="http://schemas.microsoft.com/office/powerpoint/2010/main" val="3406256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3F7B1-70D0-4307-9214-B379D92740CA}"/>
              </a:ext>
            </a:extLst>
          </p:cNvPr>
          <p:cNvSpPr>
            <a:spLocks noGrp="1"/>
          </p:cNvSpPr>
          <p:nvPr>
            <p:ph type="ctrTitle"/>
          </p:nvPr>
        </p:nvSpPr>
        <p:spPr/>
        <p:txBody>
          <a:bodyPr/>
          <a:lstStyle/>
          <a:p>
            <a:r>
              <a:rPr lang="en-US" dirty="0"/>
              <a:t>Show/Hide Containers</a:t>
            </a:r>
          </a:p>
        </p:txBody>
      </p:sp>
      <p:pic>
        <p:nvPicPr>
          <p:cNvPr id="3" name="Picture 2">
            <a:extLst>
              <a:ext uri="{FF2B5EF4-FFF2-40B4-BE49-F238E27FC236}">
                <a16:creationId xmlns:a16="http://schemas.microsoft.com/office/drawing/2014/main" id="{2EF1AEBA-AADF-4B1A-8C66-40DCB65ED540}"/>
              </a:ext>
            </a:extLst>
          </p:cNvPr>
          <p:cNvPicPr>
            <a:picLocks noChangeAspect="1"/>
          </p:cNvPicPr>
          <p:nvPr/>
        </p:nvPicPr>
        <p:blipFill>
          <a:blip r:embed="rId2"/>
          <a:stretch>
            <a:fillRect/>
          </a:stretch>
        </p:blipFill>
        <p:spPr>
          <a:xfrm>
            <a:off x="2159487" y="1400588"/>
            <a:ext cx="8048739" cy="4056824"/>
          </a:xfrm>
          <a:prstGeom prst="rect">
            <a:avLst/>
          </a:prstGeom>
        </p:spPr>
      </p:pic>
    </p:spTree>
    <p:extLst>
      <p:ext uri="{BB962C8B-B14F-4D97-AF65-F5344CB8AC3E}">
        <p14:creationId xmlns:p14="http://schemas.microsoft.com/office/powerpoint/2010/main" val="1130403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A39E1-BE5B-4D03-BE09-A5626206A082}"/>
              </a:ext>
            </a:extLst>
          </p:cNvPr>
          <p:cNvSpPr>
            <a:spLocks noGrp="1"/>
          </p:cNvSpPr>
          <p:nvPr>
            <p:ph type="ctrTitle"/>
          </p:nvPr>
        </p:nvSpPr>
        <p:spPr/>
        <p:txBody>
          <a:bodyPr/>
          <a:lstStyle/>
          <a:p>
            <a:r>
              <a:rPr lang="en-US" dirty="0"/>
              <a:t>Improving Performance</a:t>
            </a:r>
          </a:p>
        </p:txBody>
      </p:sp>
      <p:sp>
        <p:nvSpPr>
          <p:cNvPr id="3" name="Content Placeholder 3">
            <a:extLst>
              <a:ext uri="{FF2B5EF4-FFF2-40B4-BE49-F238E27FC236}">
                <a16:creationId xmlns:a16="http://schemas.microsoft.com/office/drawing/2014/main" id="{F39BD71C-6AC0-4665-ADEB-B39EC0BA8C55}"/>
              </a:ext>
            </a:extLst>
          </p:cNvPr>
          <p:cNvSpPr txBox="1">
            <a:spLocks/>
          </p:cNvSpPr>
          <p:nvPr/>
        </p:nvSpPr>
        <p:spPr>
          <a:xfrm>
            <a:off x="1626391" y="1417369"/>
            <a:ext cx="11057860" cy="3772647"/>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50000"/>
              </a:lnSpc>
              <a:buFont typeface="Arial" panose="020B0604020202020204" pitchFamily="34" charset="0"/>
              <a:buNone/>
            </a:pPr>
            <a:r>
              <a:rPr lang="en-US" dirty="0">
                <a:latin typeface="Roboto" panose="02000000000000000000" pitchFamily="2" charset="0"/>
                <a:ea typeface="Roboto" panose="02000000000000000000" pitchFamily="2" charset="0"/>
              </a:rPr>
              <a:t>Everything in life is better in moderation</a:t>
            </a:r>
          </a:p>
          <a:p>
            <a:pPr marL="0" indent="0">
              <a:lnSpc>
                <a:spcPct val="250000"/>
              </a:lnSpc>
              <a:spcBef>
                <a:spcPts val="2600"/>
              </a:spcBef>
              <a:buFont typeface="Arial" panose="020B0604020202020204" pitchFamily="34" charset="0"/>
              <a:buNone/>
            </a:pPr>
            <a:r>
              <a:rPr lang="en-US" dirty="0">
                <a:latin typeface="Roboto" panose="02000000000000000000" pitchFamily="2" charset="0"/>
                <a:ea typeface="Roboto" panose="02000000000000000000" pitchFamily="2" charset="0"/>
              </a:rPr>
              <a:t>Tableau is not faster than your database</a:t>
            </a:r>
          </a:p>
          <a:p>
            <a:pPr marL="0" indent="0">
              <a:lnSpc>
                <a:spcPct val="250000"/>
              </a:lnSpc>
              <a:spcBef>
                <a:spcPts val="2600"/>
              </a:spcBef>
              <a:buFont typeface="Arial" panose="020B0604020202020204" pitchFamily="34" charset="0"/>
              <a:buNone/>
            </a:pPr>
            <a:r>
              <a:rPr lang="en-US" dirty="0">
                <a:latin typeface="Roboto" panose="02000000000000000000" pitchFamily="2" charset="0"/>
                <a:ea typeface="Roboto" panose="02000000000000000000" pitchFamily="2" charset="0"/>
              </a:rPr>
              <a:t>If it is slow in Tableau Desktop, it will be slow in Tableau Server</a:t>
            </a:r>
            <a:endParaRPr lang="en-US" b="1" dirty="0">
              <a:latin typeface="Roboto" panose="02000000000000000000" pitchFamily="2" charset="0"/>
              <a:ea typeface="Roboto" panose="02000000000000000000" pitchFamily="2" charset="0"/>
            </a:endParaRPr>
          </a:p>
          <a:p>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3877786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B3769-7737-4788-AD2E-BAA577DE7B8B}"/>
              </a:ext>
            </a:extLst>
          </p:cNvPr>
          <p:cNvSpPr>
            <a:spLocks noGrp="1"/>
          </p:cNvSpPr>
          <p:nvPr>
            <p:ph type="ctrTitle"/>
          </p:nvPr>
        </p:nvSpPr>
        <p:spPr/>
        <p:txBody>
          <a:bodyPr/>
          <a:lstStyle/>
          <a:p>
            <a:r>
              <a:rPr lang="en-US"/>
              <a:t>Resources</a:t>
            </a:r>
          </a:p>
        </p:txBody>
      </p:sp>
      <p:sp>
        <p:nvSpPr>
          <p:cNvPr id="3" name="Content Placeholder 3">
            <a:extLst>
              <a:ext uri="{FF2B5EF4-FFF2-40B4-BE49-F238E27FC236}">
                <a16:creationId xmlns:a16="http://schemas.microsoft.com/office/drawing/2014/main" id="{75641F1A-76EA-459E-824C-7FA5440A3698}"/>
              </a:ext>
            </a:extLst>
          </p:cNvPr>
          <p:cNvSpPr txBox="1">
            <a:spLocks/>
          </p:cNvSpPr>
          <p:nvPr/>
        </p:nvSpPr>
        <p:spPr>
          <a:xfrm>
            <a:off x="100668" y="1212209"/>
            <a:ext cx="12004646" cy="4639112"/>
          </a:xfrm>
          <a:prstGeom prst="rect">
            <a:avLst/>
          </a:prstGeom>
        </p:spPr>
        <p:txBody>
          <a:bodyPr vert="horz" wrap="square" lIns="0" tIns="0" rIns="0" bIns="0" numCol="2" rtlCol="0">
            <a:spAutoFit/>
          </a:bodyPr>
          <a:lstStyle>
            <a:lvl1pPr marL="0" indent="0" algn="l" defTabSz="1097280" rtl="0" eaLnBrk="1" latinLnBrk="0" hangingPunct="1">
              <a:lnSpc>
                <a:spcPct val="90000"/>
              </a:lnSpc>
              <a:spcBef>
                <a:spcPts val="1200"/>
              </a:spcBef>
              <a:buFont typeface="Arial" panose="020B0604020202020204" pitchFamily="34" charset="0"/>
              <a:buNone/>
              <a:defRPr sz="4000" b="0" i="0" kern="1200" baseline="0">
                <a:solidFill>
                  <a:srgbClr val="0E3B5E"/>
                </a:solidFill>
                <a:latin typeface="Poppins" panose="00000500000000000000" pitchFamily="2" charset="0"/>
                <a:ea typeface="+mn-ea"/>
                <a:cs typeface="Poppins" panose="00000500000000000000" pitchFamily="2" charset="0"/>
              </a:defRPr>
            </a:lvl1pPr>
            <a:lvl2pPr marL="653084" indent="0" algn="l" defTabSz="1097280" rtl="0" eaLnBrk="1" latinLnBrk="0" hangingPunct="1">
              <a:lnSpc>
                <a:spcPct val="90000"/>
              </a:lnSpc>
              <a:spcBef>
                <a:spcPts val="600"/>
              </a:spcBef>
              <a:buFont typeface="Arial" panose="020B0604020202020204" pitchFamily="34" charset="0"/>
              <a:buNone/>
              <a:defRPr sz="2880" kern="1200">
                <a:solidFill>
                  <a:schemeClr val="tx1"/>
                </a:solidFill>
                <a:latin typeface="+mn-lt"/>
                <a:ea typeface="+mn-ea"/>
                <a:cs typeface="+mn-cs"/>
              </a:defRPr>
            </a:lvl2pPr>
            <a:lvl3pPr marL="1306169" indent="0" algn="l" defTabSz="1097280" rtl="0" eaLnBrk="1" latinLnBrk="0" hangingPunct="1">
              <a:lnSpc>
                <a:spcPct val="90000"/>
              </a:lnSpc>
              <a:spcBef>
                <a:spcPts val="600"/>
              </a:spcBef>
              <a:buFont typeface="Arial" panose="020B0604020202020204" pitchFamily="34" charset="0"/>
              <a:buNone/>
              <a:defRPr sz="2400" kern="1200">
                <a:solidFill>
                  <a:schemeClr val="tx1"/>
                </a:solidFill>
                <a:latin typeface="+mn-lt"/>
                <a:ea typeface="+mn-ea"/>
                <a:cs typeface="+mn-cs"/>
              </a:defRPr>
            </a:lvl3pPr>
            <a:lvl4pPr marL="1959253"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4pPr>
            <a:lvl5pPr marL="2612338" indent="0" algn="l" defTabSz="1097280" rtl="0" eaLnBrk="1" latinLnBrk="0" hangingPunct="1">
              <a:lnSpc>
                <a:spcPct val="90000"/>
              </a:lnSpc>
              <a:spcBef>
                <a:spcPts val="600"/>
              </a:spcBef>
              <a:buFont typeface="Arial" panose="020B0604020202020204" pitchFamily="34" charset="0"/>
              <a:buNone/>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sz="2400" dirty="0">
                <a:latin typeface="+mn-lt"/>
              </a:rPr>
              <a:t>Support</a:t>
            </a:r>
          </a:p>
          <a:p>
            <a:pPr marL="1139825" lvl="2" indent="-450850">
              <a:buFont typeface="Arial" panose="020B0604020202020204" pitchFamily="34" charset="0"/>
              <a:buChar char="•"/>
            </a:pPr>
            <a:r>
              <a:rPr lang="en-US" sz="2000" b="1" dirty="0">
                <a:solidFill>
                  <a:srgbClr val="002060"/>
                </a:solidFill>
                <a:hlinkClick r:id="rId2"/>
              </a:rPr>
              <a:t>tableau.com/support</a:t>
            </a:r>
            <a:endParaRPr lang="en-US" sz="2000" b="1" dirty="0">
              <a:solidFill>
                <a:srgbClr val="002060"/>
              </a:solidFill>
            </a:endParaRPr>
          </a:p>
          <a:p>
            <a:pPr marL="1139825" lvl="2" indent="-450850">
              <a:buFont typeface="Arial" panose="020B0604020202020204" pitchFamily="34" charset="0"/>
              <a:buChar char="•"/>
            </a:pPr>
            <a:r>
              <a:rPr lang="en-US" sz="2000" b="1" dirty="0">
                <a:solidFill>
                  <a:srgbClr val="002060"/>
                </a:solidFill>
                <a:hlinkClick r:id="rId3"/>
              </a:rPr>
              <a:t>kb.tableau.com</a:t>
            </a:r>
            <a:endParaRPr lang="en-US" sz="2000" b="1" dirty="0">
              <a:solidFill>
                <a:srgbClr val="002060"/>
              </a:solidFill>
            </a:endParaRPr>
          </a:p>
          <a:p>
            <a:pPr marL="1139825" lvl="2" indent="-450850">
              <a:buFont typeface="Arial" panose="020B0604020202020204" pitchFamily="34" charset="0"/>
              <a:buChar char="•"/>
            </a:pPr>
            <a:r>
              <a:rPr lang="en-US" sz="2000" b="1" dirty="0">
                <a:solidFill>
                  <a:srgbClr val="002060"/>
                </a:solidFill>
                <a:hlinkClick r:id="rId4"/>
              </a:rPr>
              <a:t>tableau.com/support/help</a:t>
            </a:r>
            <a:endParaRPr lang="en-US" sz="2000" b="1" dirty="0">
              <a:solidFill>
                <a:srgbClr val="002060"/>
              </a:solidFill>
            </a:endParaRPr>
          </a:p>
          <a:p>
            <a:pPr marL="1139825" lvl="2" indent="-450850">
              <a:buFont typeface="Arial" panose="020B0604020202020204" pitchFamily="34" charset="0"/>
              <a:buChar char="•"/>
            </a:pPr>
            <a:r>
              <a:rPr lang="en-US" sz="2000" b="1" dirty="0">
                <a:solidFill>
                  <a:srgbClr val="002060"/>
                </a:solidFill>
                <a:hlinkClick r:id="rId5"/>
              </a:rPr>
              <a:t>tableau.com/learn/classroom</a:t>
            </a:r>
            <a:endParaRPr lang="en-US" sz="2000" b="1" dirty="0">
              <a:solidFill>
                <a:srgbClr val="002060"/>
              </a:solidFill>
            </a:endParaRPr>
          </a:p>
          <a:p>
            <a:pPr marL="1139825" lvl="2" indent="-450850">
              <a:buFont typeface="Arial" panose="020B0604020202020204" pitchFamily="34" charset="0"/>
              <a:buChar char="•"/>
            </a:pPr>
            <a:r>
              <a:rPr lang="en-US" sz="2000" b="1" dirty="0">
                <a:solidFill>
                  <a:srgbClr val="002060"/>
                </a:solidFill>
                <a:hlinkClick r:id="rId6"/>
              </a:rPr>
              <a:t>https://onlinehelp.tableau.com/current/pro/desktop/en-us/shortcut.html</a:t>
            </a:r>
            <a:endParaRPr lang="en-US" sz="2000" b="1" dirty="0">
              <a:solidFill>
                <a:srgbClr val="002060"/>
              </a:solidFill>
            </a:endParaRPr>
          </a:p>
          <a:p>
            <a:pPr lvl="2"/>
            <a:endParaRPr lang="en-US" sz="2000" b="1" dirty="0">
              <a:solidFill>
                <a:srgbClr val="002060"/>
              </a:solidFill>
            </a:endParaRPr>
          </a:p>
          <a:p>
            <a:pPr marL="1139825" lvl="2" indent="-107950"/>
            <a:r>
              <a:rPr lang="en-US" sz="1600" dirty="0">
                <a:solidFill>
                  <a:schemeClr val="tx1">
                    <a:lumMod val="95000"/>
                    <a:lumOff val="5000"/>
                  </a:schemeClr>
                </a:solidFill>
              </a:rPr>
              <a:t>Calculations: </a:t>
            </a:r>
            <a:r>
              <a:rPr lang="en-US" sz="1600" dirty="0">
                <a:hlinkClick r:id="rId7"/>
              </a:rPr>
              <a:t>https://community.tableau.com/community/viz-talk/tableau-community-library/twl</a:t>
            </a:r>
            <a:endParaRPr lang="en-US" sz="1600" dirty="0"/>
          </a:p>
          <a:p>
            <a:pPr marL="1139825" lvl="2" indent="-107950"/>
            <a:endParaRPr lang="en-US" sz="1600" dirty="0"/>
          </a:p>
          <a:p>
            <a:pPr marL="1139825" lvl="2" indent="-107950"/>
            <a:r>
              <a:rPr lang="en-US" sz="1600" dirty="0">
                <a:latin typeface="+mn-lt"/>
              </a:rPr>
              <a:t>SharePoint Excel:</a:t>
            </a:r>
          </a:p>
          <a:p>
            <a:pPr marL="1139825" lvl="2"/>
            <a:r>
              <a:rPr lang="en-US" sz="1600" u="sng" dirty="0">
                <a:hlinkClick r:id="rId8"/>
              </a:rPr>
              <a:t>https://kb.tableau.com/articles/howto/connecting-to-sharepoint-based-excel-file</a:t>
            </a:r>
            <a:endParaRPr lang="en-US" sz="1600" dirty="0">
              <a:latin typeface="+mn-lt"/>
            </a:endParaRPr>
          </a:p>
          <a:p>
            <a:r>
              <a:rPr lang="en-US" sz="2400" dirty="0">
                <a:latin typeface="+mn-lt"/>
              </a:rPr>
              <a:t>Community</a:t>
            </a:r>
          </a:p>
          <a:p>
            <a:pPr marL="1081088" lvl="2" indent="-333375">
              <a:buFont typeface="Arial" panose="020B0604020202020204" pitchFamily="34" charset="0"/>
              <a:buChar char="•"/>
            </a:pPr>
            <a:r>
              <a:rPr lang="en-US" sz="2000" b="1" dirty="0">
                <a:solidFill>
                  <a:srgbClr val="002060"/>
                </a:solidFill>
                <a:hlinkClick r:id="rId9"/>
              </a:rPr>
              <a:t>community.tableau.com/welcome</a:t>
            </a:r>
            <a:endParaRPr lang="en-US" sz="2000" b="1" dirty="0">
              <a:solidFill>
                <a:srgbClr val="002060"/>
              </a:solidFill>
            </a:endParaRPr>
          </a:p>
          <a:p>
            <a:pPr marL="1081088" lvl="2" indent="-333375">
              <a:buFont typeface="Arial" panose="020B0604020202020204" pitchFamily="34" charset="0"/>
              <a:buChar char="•"/>
            </a:pPr>
            <a:r>
              <a:rPr lang="en-US" sz="2000" dirty="0">
                <a:solidFill>
                  <a:srgbClr val="002060"/>
                </a:solidFill>
              </a:rPr>
              <a:t>Twitter</a:t>
            </a:r>
          </a:p>
          <a:p>
            <a:pPr marL="1081088" lvl="2" indent="-333375">
              <a:buFont typeface="Arial" panose="020B0604020202020204" pitchFamily="34" charset="0"/>
              <a:buChar char="•"/>
            </a:pPr>
            <a:r>
              <a:rPr lang="en-US" sz="2000" dirty="0">
                <a:solidFill>
                  <a:srgbClr val="002060"/>
                </a:solidFill>
              </a:rPr>
              <a:t>Blogs</a:t>
            </a:r>
          </a:p>
          <a:p>
            <a:pPr marL="1081088" lvl="2" indent="-333375">
              <a:buFont typeface="Arial" panose="020B0604020202020204" pitchFamily="34" charset="0"/>
              <a:buChar char="•"/>
            </a:pPr>
            <a:r>
              <a:rPr lang="en-US" sz="2000" dirty="0">
                <a:solidFill>
                  <a:srgbClr val="002060"/>
                </a:solidFill>
              </a:rPr>
              <a:t>Tableau User Groups</a:t>
            </a:r>
          </a:p>
          <a:p>
            <a:pPr marL="1081088" lvl="2" indent="-333375">
              <a:buFont typeface="Arial" panose="020B0604020202020204" pitchFamily="34" charset="0"/>
              <a:buChar char="•"/>
            </a:pPr>
            <a:r>
              <a:rPr lang="en-US" sz="1800" dirty="0">
                <a:solidFill>
                  <a:srgbClr val="002060"/>
                </a:solidFill>
              </a:rPr>
              <a:t>Makeover Monday/Workout Wednesday</a:t>
            </a:r>
            <a:endParaRPr lang="en-US" sz="2000" dirty="0">
              <a:solidFill>
                <a:srgbClr val="002060"/>
              </a:solidFill>
            </a:endParaRPr>
          </a:p>
          <a:p>
            <a:pPr marL="1081088" lvl="2" indent="-333375">
              <a:buFont typeface="Arial" panose="020B0604020202020204" pitchFamily="34" charset="0"/>
              <a:buChar char="•"/>
            </a:pPr>
            <a:r>
              <a:rPr lang="en-US" sz="2000" dirty="0">
                <a:solidFill>
                  <a:srgbClr val="002060"/>
                </a:solidFill>
              </a:rPr>
              <a:t>Tableau Conference		</a:t>
            </a:r>
            <a:r>
              <a:rPr lang="en-US" sz="2000" dirty="0">
                <a:hlinkClick r:id="rId10"/>
              </a:rPr>
              <a:t>https://tc19.tableau.com/learn/sessions</a:t>
            </a:r>
            <a:endParaRPr lang="en-US" sz="2000" dirty="0">
              <a:solidFill>
                <a:srgbClr val="002060"/>
              </a:solidFill>
            </a:endParaRPr>
          </a:p>
          <a:p>
            <a:pPr marL="741364" lvl="3"/>
            <a:endParaRPr lang="en-US" sz="2400" dirty="0">
              <a:solidFill>
                <a:srgbClr val="002060"/>
              </a:solidFill>
            </a:endParaRPr>
          </a:p>
          <a:p>
            <a:pPr marL="741364" lvl="3"/>
            <a:endParaRPr lang="en-US" sz="2400" dirty="0">
              <a:solidFill>
                <a:srgbClr val="002060"/>
              </a:solidFill>
            </a:endParaRPr>
          </a:p>
          <a:p>
            <a:pPr marL="741364" lvl="3"/>
            <a:endParaRPr lang="en-US" sz="2400" dirty="0">
              <a:solidFill>
                <a:srgbClr val="002060"/>
              </a:solidFill>
            </a:endParaRPr>
          </a:p>
        </p:txBody>
      </p:sp>
    </p:spTree>
    <p:extLst>
      <p:ext uri="{BB962C8B-B14F-4D97-AF65-F5344CB8AC3E}">
        <p14:creationId xmlns:p14="http://schemas.microsoft.com/office/powerpoint/2010/main" val="22704917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C016F-34FD-4853-981A-8C8A3D196563}"/>
              </a:ext>
            </a:extLst>
          </p:cNvPr>
          <p:cNvSpPr>
            <a:spLocks noGrp="1"/>
          </p:cNvSpPr>
          <p:nvPr>
            <p:ph type="ctrTitle"/>
          </p:nvPr>
        </p:nvSpPr>
        <p:spPr/>
        <p:txBody>
          <a:bodyPr/>
          <a:lstStyle/>
          <a:p>
            <a:endParaRPr lang="en-US"/>
          </a:p>
        </p:txBody>
      </p:sp>
    </p:spTree>
    <p:extLst>
      <p:ext uri="{BB962C8B-B14F-4D97-AF65-F5344CB8AC3E}">
        <p14:creationId xmlns:p14="http://schemas.microsoft.com/office/powerpoint/2010/main" val="820220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6</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Class Agenda</a:t>
            </a:r>
          </a:p>
        </p:txBody>
      </p:sp>
      <p:sp>
        <p:nvSpPr>
          <p:cNvPr id="17" name="TextBox 16">
            <a:extLst>
              <a:ext uri="{FF2B5EF4-FFF2-40B4-BE49-F238E27FC236}">
                <a16:creationId xmlns:a16="http://schemas.microsoft.com/office/drawing/2014/main" id="{247DC766-3F0C-425C-BD89-3731C4C40AB1}"/>
              </a:ext>
            </a:extLst>
          </p:cNvPr>
          <p:cNvSpPr txBox="1"/>
          <p:nvPr/>
        </p:nvSpPr>
        <p:spPr>
          <a:xfrm>
            <a:off x="831820" y="1144467"/>
            <a:ext cx="10774219" cy="4785926"/>
          </a:xfrm>
          <a:prstGeom prst="rect">
            <a:avLst/>
          </a:prstGeom>
          <a:noFill/>
        </p:spPr>
        <p:txBody>
          <a:bodyPr wrap="square" rtlCol="0">
            <a:spAutoFit/>
          </a:bodyPr>
          <a:lstStyle/>
          <a:p>
            <a:r>
              <a:rPr lang="en-US" sz="4400" b="1" dirty="0">
                <a:solidFill>
                  <a:srgbClr val="002060"/>
                </a:solidFill>
                <a:latin typeface="Roboto" panose="02000000000000000000" pitchFamily="2" charset="0"/>
                <a:ea typeface="Roboto" panose="02000000000000000000" pitchFamily="2" charset="0"/>
              </a:rPr>
              <a:t>Day 3</a:t>
            </a:r>
          </a:p>
          <a:p>
            <a:pPr marL="571500" indent="-571500">
              <a:buFont typeface="Arial" panose="020B0604020202020204" pitchFamily="34" charset="0"/>
              <a:buChar char="•"/>
            </a:pPr>
            <a:endParaRPr lang="en-US" dirty="0">
              <a:solidFill>
                <a:srgbClr val="002060"/>
              </a:solidFill>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2600" dirty="0">
                <a:solidFill>
                  <a:schemeClr val="accent1">
                    <a:lumMod val="75000"/>
                  </a:schemeClr>
                </a:solidFill>
                <a:latin typeface="Roboto" panose="02000000000000000000" pitchFamily="2" charset="0"/>
                <a:ea typeface="Roboto" panose="02000000000000000000" pitchFamily="2" charset="0"/>
              </a:rPr>
              <a:t>Connecting Multiple Data Sources</a:t>
            </a:r>
          </a:p>
          <a:p>
            <a:pPr lvl="1"/>
            <a:r>
              <a:rPr lang="en-US" sz="800" dirty="0">
                <a:solidFill>
                  <a:schemeClr val="accent1">
                    <a:lumMod val="75000"/>
                  </a:schemeClr>
                </a:solidFill>
                <a:latin typeface="Roboto" panose="02000000000000000000" pitchFamily="2" charset="0"/>
                <a:ea typeface="Roboto" panose="02000000000000000000" pitchFamily="2" charset="0"/>
              </a:rPr>
              <a:t> </a:t>
            </a:r>
            <a:endParaRPr lang="en-US" sz="9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Data Manipulation and Extracts</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Basic Calculations</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Quick Table Calculations</a:t>
            </a: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628650" lvl="1" indent="-171450">
              <a:buFont typeface="Arial" panose="020B0604020202020204" pitchFamily="34" charset="0"/>
              <a:buChar char="•"/>
            </a:pPr>
            <a:r>
              <a:rPr lang="en-US" sz="2600" dirty="0">
                <a:solidFill>
                  <a:schemeClr val="accent1">
                    <a:lumMod val="75000"/>
                  </a:schemeClr>
                </a:solidFill>
                <a:latin typeface="Roboto" panose="02000000000000000000" pitchFamily="2" charset="0"/>
                <a:ea typeface="Roboto" panose="02000000000000000000" pitchFamily="2" charset="0"/>
              </a:rPr>
              <a:t>   Level of Detail Expressions</a:t>
            </a:r>
          </a:p>
          <a:p>
            <a:pPr lvl="1"/>
            <a:endParaRPr lang="en-US" sz="9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Using Reference Lines and Bands</a:t>
            </a:r>
          </a:p>
          <a:p>
            <a:pPr lvl="1"/>
            <a:endParaRPr lang="en-US" sz="900" dirty="0">
              <a:solidFill>
                <a:schemeClr val="accent1">
                  <a:lumMod val="75000"/>
                </a:schemeClr>
              </a:solidFill>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2600" dirty="0">
                <a:solidFill>
                  <a:schemeClr val="accent1">
                    <a:lumMod val="75000"/>
                  </a:schemeClr>
                </a:solidFill>
                <a:latin typeface="Roboto" panose="02000000000000000000" pitchFamily="2" charset="0"/>
                <a:ea typeface="Roboto" panose="02000000000000000000" pitchFamily="2" charset="0"/>
              </a:rPr>
              <a:t>Parameters and Sets</a:t>
            </a:r>
          </a:p>
        </p:txBody>
      </p:sp>
    </p:spTree>
    <p:extLst>
      <p:ext uri="{BB962C8B-B14F-4D97-AF65-F5344CB8AC3E}">
        <p14:creationId xmlns:p14="http://schemas.microsoft.com/office/powerpoint/2010/main" val="202690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7</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Class Agenda</a:t>
            </a:r>
          </a:p>
        </p:txBody>
      </p:sp>
      <p:sp>
        <p:nvSpPr>
          <p:cNvPr id="17" name="TextBox 16">
            <a:extLst>
              <a:ext uri="{FF2B5EF4-FFF2-40B4-BE49-F238E27FC236}">
                <a16:creationId xmlns:a16="http://schemas.microsoft.com/office/drawing/2014/main" id="{247DC766-3F0C-425C-BD89-3731C4C40AB1}"/>
              </a:ext>
            </a:extLst>
          </p:cNvPr>
          <p:cNvSpPr txBox="1"/>
          <p:nvPr/>
        </p:nvSpPr>
        <p:spPr>
          <a:xfrm>
            <a:off x="831820" y="1144467"/>
            <a:ext cx="10774219" cy="4247317"/>
          </a:xfrm>
          <a:prstGeom prst="rect">
            <a:avLst/>
          </a:prstGeom>
          <a:noFill/>
        </p:spPr>
        <p:txBody>
          <a:bodyPr wrap="square" rtlCol="0">
            <a:spAutoFit/>
          </a:bodyPr>
          <a:lstStyle/>
          <a:p>
            <a:r>
              <a:rPr lang="en-US" sz="4400" b="1" dirty="0">
                <a:solidFill>
                  <a:srgbClr val="002060"/>
                </a:solidFill>
                <a:latin typeface="Roboto" panose="02000000000000000000" pitchFamily="2" charset="0"/>
                <a:ea typeface="Roboto" panose="02000000000000000000" pitchFamily="2" charset="0"/>
              </a:rPr>
              <a:t>Day 4</a:t>
            </a:r>
          </a:p>
          <a:p>
            <a:pPr marL="571500" indent="-571500">
              <a:buFont typeface="Arial" panose="020B0604020202020204" pitchFamily="34" charset="0"/>
              <a:buChar char="•"/>
            </a:pPr>
            <a:endParaRPr lang="en-US" dirty="0">
              <a:solidFill>
                <a:srgbClr val="002060"/>
              </a:solidFill>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2600" dirty="0">
                <a:solidFill>
                  <a:schemeClr val="accent1">
                    <a:lumMod val="75000"/>
                  </a:schemeClr>
                </a:solidFill>
                <a:latin typeface="Roboto" panose="02000000000000000000" pitchFamily="2" charset="0"/>
                <a:ea typeface="Roboto" panose="02000000000000000000" pitchFamily="2" charset="0"/>
              </a:rPr>
              <a:t>Introduction to Dashboards</a:t>
            </a:r>
          </a:p>
          <a:p>
            <a:pPr lvl="1"/>
            <a:r>
              <a:rPr lang="en-US" sz="800" dirty="0">
                <a:solidFill>
                  <a:schemeClr val="accent1">
                    <a:lumMod val="75000"/>
                  </a:schemeClr>
                </a:solidFill>
                <a:latin typeface="Roboto" panose="02000000000000000000" pitchFamily="2" charset="0"/>
                <a:ea typeface="Roboto" panose="02000000000000000000" pitchFamily="2" charset="0"/>
              </a:rPr>
              <a:t> </a:t>
            </a:r>
            <a:endParaRPr lang="en-US" sz="9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Parameter, Set, and Dashboard Actions</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Containers</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Story Points</a:t>
            </a: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628650" lvl="1" indent="-171450">
              <a:buFont typeface="Arial" panose="020B0604020202020204" pitchFamily="34" charset="0"/>
              <a:buChar char="•"/>
            </a:pPr>
            <a:r>
              <a:rPr lang="en-US" sz="2600" dirty="0">
                <a:solidFill>
                  <a:schemeClr val="accent1">
                    <a:lumMod val="75000"/>
                  </a:schemeClr>
                </a:solidFill>
                <a:latin typeface="Roboto" panose="02000000000000000000" pitchFamily="2" charset="0"/>
                <a:ea typeface="Roboto" panose="02000000000000000000" pitchFamily="2" charset="0"/>
              </a:rPr>
              <a:t>   Visualization Best Practices</a:t>
            </a:r>
          </a:p>
          <a:p>
            <a:pPr lvl="1"/>
            <a:endParaRPr lang="en-US" sz="9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2600" dirty="0">
                <a:solidFill>
                  <a:schemeClr val="accent1">
                    <a:lumMod val="75000"/>
                  </a:schemeClr>
                </a:solidFill>
                <a:latin typeface="Roboto" panose="02000000000000000000" pitchFamily="2" charset="0"/>
                <a:ea typeface="Roboto" panose="02000000000000000000" pitchFamily="2" charset="0"/>
              </a:rPr>
              <a:t>Review</a:t>
            </a:r>
          </a:p>
        </p:txBody>
      </p:sp>
    </p:spTree>
    <p:extLst>
      <p:ext uri="{BB962C8B-B14F-4D97-AF65-F5344CB8AC3E}">
        <p14:creationId xmlns:p14="http://schemas.microsoft.com/office/powerpoint/2010/main" val="3864058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8</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Logistics</a:t>
            </a:r>
          </a:p>
        </p:txBody>
      </p:sp>
      <p:sp>
        <p:nvSpPr>
          <p:cNvPr id="2" name="TextBox 1">
            <a:extLst>
              <a:ext uri="{FF2B5EF4-FFF2-40B4-BE49-F238E27FC236}">
                <a16:creationId xmlns:a16="http://schemas.microsoft.com/office/drawing/2014/main" id="{BC2CEEFD-5A96-4104-9631-BED2A7948BCD}"/>
              </a:ext>
            </a:extLst>
          </p:cNvPr>
          <p:cNvSpPr txBox="1"/>
          <p:nvPr/>
        </p:nvSpPr>
        <p:spPr>
          <a:xfrm>
            <a:off x="248835" y="1943657"/>
            <a:ext cx="4765963" cy="2970685"/>
          </a:xfrm>
          <a:prstGeom prst="rect">
            <a:avLst/>
          </a:prstGeom>
          <a:noFill/>
        </p:spPr>
        <p:txBody>
          <a:bodyPr wrap="square" rtlCol="0">
            <a:spAutoFit/>
          </a:bodyPr>
          <a:lstStyle/>
          <a:p>
            <a:pPr algn="r">
              <a:lnSpc>
                <a:spcPct val="150000"/>
              </a:lnSpc>
            </a:pPr>
            <a:r>
              <a:rPr lang="en-US" sz="3200" dirty="0">
                <a:solidFill>
                  <a:srgbClr val="0070C0"/>
                </a:solidFill>
              </a:rPr>
              <a:t>Start </a:t>
            </a:r>
            <a:r>
              <a:rPr lang="en-US" sz="3200" b="1" dirty="0">
                <a:solidFill>
                  <a:srgbClr val="0070C0"/>
                </a:solidFill>
              </a:rPr>
              <a:t>8am</a:t>
            </a:r>
          </a:p>
          <a:p>
            <a:pPr algn="r">
              <a:lnSpc>
                <a:spcPct val="150000"/>
              </a:lnSpc>
            </a:pPr>
            <a:r>
              <a:rPr lang="en-US" sz="3200" dirty="0">
                <a:solidFill>
                  <a:srgbClr val="0070C0"/>
                </a:solidFill>
              </a:rPr>
              <a:t>Lunch </a:t>
            </a:r>
            <a:r>
              <a:rPr lang="en-US" sz="3200" b="1" dirty="0">
                <a:solidFill>
                  <a:srgbClr val="0070C0"/>
                </a:solidFill>
              </a:rPr>
              <a:t>11am</a:t>
            </a:r>
          </a:p>
          <a:p>
            <a:pPr algn="r">
              <a:lnSpc>
                <a:spcPct val="150000"/>
              </a:lnSpc>
            </a:pPr>
            <a:r>
              <a:rPr lang="en-US" sz="3200" dirty="0">
                <a:solidFill>
                  <a:srgbClr val="0070C0"/>
                </a:solidFill>
              </a:rPr>
              <a:t>End </a:t>
            </a:r>
            <a:r>
              <a:rPr lang="en-US" sz="3200" b="1" dirty="0">
                <a:solidFill>
                  <a:srgbClr val="0070C0"/>
                </a:solidFill>
              </a:rPr>
              <a:t>2pm</a:t>
            </a:r>
          </a:p>
          <a:p>
            <a:pPr algn="r">
              <a:lnSpc>
                <a:spcPct val="150000"/>
              </a:lnSpc>
            </a:pPr>
            <a:r>
              <a:rPr lang="en-US" sz="3200" dirty="0">
                <a:solidFill>
                  <a:schemeClr val="bg2">
                    <a:lumMod val="50000"/>
                  </a:schemeClr>
                </a:solidFill>
              </a:rPr>
              <a:t>Office Hours </a:t>
            </a:r>
            <a:r>
              <a:rPr lang="en-US" sz="3200" b="1" dirty="0">
                <a:solidFill>
                  <a:schemeClr val="bg2">
                    <a:lumMod val="50000"/>
                  </a:schemeClr>
                </a:solidFill>
              </a:rPr>
              <a:t>2pm-4pm</a:t>
            </a:r>
            <a:r>
              <a:rPr lang="en-US" sz="3200" dirty="0">
                <a:solidFill>
                  <a:schemeClr val="bg2">
                    <a:lumMod val="50000"/>
                  </a:schemeClr>
                </a:solidFill>
              </a:rPr>
              <a:t> </a:t>
            </a:r>
          </a:p>
        </p:txBody>
      </p:sp>
      <p:pic>
        <p:nvPicPr>
          <p:cNvPr id="12" name="Picture 11">
            <a:extLst>
              <a:ext uri="{FF2B5EF4-FFF2-40B4-BE49-F238E27FC236}">
                <a16:creationId xmlns:a16="http://schemas.microsoft.com/office/drawing/2014/main" id="{C8114D33-021B-4A45-B041-DA662BBF2586}"/>
              </a:ext>
            </a:extLst>
          </p:cNvPr>
          <p:cNvPicPr>
            <a:picLocks noChangeAspect="1"/>
          </p:cNvPicPr>
          <p:nvPr/>
        </p:nvPicPr>
        <p:blipFill>
          <a:blip r:embed="rId4"/>
          <a:stretch>
            <a:fillRect/>
          </a:stretch>
        </p:blipFill>
        <p:spPr>
          <a:xfrm>
            <a:off x="5355109" y="1259754"/>
            <a:ext cx="6421496" cy="4406683"/>
          </a:xfrm>
          <a:prstGeom prst="rect">
            <a:avLst/>
          </a:prstGeom>
        </p:spPr>
      </p:pic>
      <p:sp>
        <p:nvSpPr>
          <p:cNvPr id="13" name="TextBox 12">
            <a:extLst>
              <a:ext uri="{FF2B5EF4-FFF2-40B4-BE49-F238E27FC236}">
                <a16:creationId xmlns:a16="http://schemas.microsoft.com/office/drawing/2014/main" id="{4E135D94-C6C8-4246-A639-F5EB576FF40B}"/>
              </a:ext>
            </a:extLst>
          </p:cNvPr>
          <p:cNvSpPr txBox="1"/>
          <p:nvPr/>
        </p:nvSpPr>
        <p:spPr>
          <a:xfrm flipH="1">
            <a:off x="7328939" y="5340276"/>
            <a:ext cx="2473836" cy="369332"/>
          </a:xfrm>
          <a:prstGeom prst="rect">
            <a:avLst/>
          </a:prstGeom>
          <a:noFill/>
        </p:spPr>
        <p:txBody>
          <a:bodyPr wrap="square" rtlCol="0">
            <a:spAutoFit/>
          </a:bodyPr>
          <a:lstStyle/>
          <a:p>
            <a:pPr algn="ctr"/>
            <a:r>
              <a:rPr lang="en-US" b="1" dirty="0">
                <a:latin typeface="Roboto" panose="02000000000000000000" pitchFamily="2" charset="0"/>
                <a:ea typeface="Roboto" panose="02000000000000000000" pitchFamily="2" charset="0"/>
              </a:rPr>
              <a:t>Yes, this is Tableau</a:t>
            </a:r>
          </a:p>
        </p:txBody>
      </p:sp>
    </p:spTree>
    <p:extLst>
      <p:ext uri="{BB962C8B-B14F-4D97-AF65-F5344CB8AC3E}">
        <p14:creationId xmlns:p14="http://schemas.microsoft.com/office/powerpoint/2010/main" val="235225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E4755B34-12C6-4275-817F-17B9A624D7B6}"/>
              </a:ext>
            </a:extLst>
          </p:cNvPr>
          <p:cNvSpPr/>
          <p:nvPr/>
        </p:nvSpPr>
        <p:spPr>
          <a:xfrm>
            <a:off x="11282218" y="6006418"/>
            <a:ext cx="780473" cy="729385"/>
          </a:xfrm>
          <a:prstGeom prst="roundRect">
            <a:avLst>
              <a:gd name="adj" fmla="val 16667"/>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Content Placeholder 6" descr="A close up of a sign&#10;&#10;Description automatically generated">
            <a:extLst>
              <a:ext uri="{FF2B5EF4-FFF2-40B4-BE49-F238E27FC236}">
                <a16:creationId xmlns:a16="http://schemas.microsoft.com/office/drawing/2014/main" id="{9DA2E707-830A-4EEF-AB01-D0CE030087FF}"/>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48835" y="6159460"/>
            <a:ext cx="2790476" cy="514286"/>
          </a:xfrm>
          <a:prstGeom prst="rect">
            <a:avLst/>
          </a:prstGeom>
        </p:spPr>
      </p:pic>
      <p:sp>
        <p:nvSpPr>
          <p:cNvPr id="4" name="Footer Placeholder 3">
            <a:extLst>
              <a:ext uri="{FF2B5EF4-FFF2-40B4-BE49-F238E27FC236}">
                <a16:creationId xmlns:a16="http://schemas.microsoft.com/office/drawing/2014/main" id="{42F59C5B-0800-4111-A137-D1555127518E}"/>
              </a:ext>
            </a:extLst>
          </p:cNvPr>
          <p:cNvSpPr>
            <a:spLocks noGrp="1"/>
          </p:cNvSpPr>
          <p:nvPr>
            <p:ph type="ftr" sz="quarter" idx="4294967295"/>
          </p:nvPr>
        </p:nvSpPr>
        <p:spPr>
          <a:xfrm>
            <a:off x="4038600" y="6356350"/>
            <a:ext cx="4114800" cy="365125"/>
          </a:xfrm>
        </p:spPr>
        <p:txBody>
          <a:bodyPr/>
          <a:lstStyle/>
          <a:p>
            <a:r>
              <a:rPr lang="en-US" dirty="0"/>
              <a:t>Tableau for the Business User Desktop I</a:t>
            </a:r>
          </a:p>
        </p:txBody>
      </p:sp>
      <p:sp>
        <p:nvSpPr>
          <p:cNvPr id="5" name="Slide Number Placeholder 4">
            <a:extLst>
              <a:ext uri="{FF2B5EF4-FFF2-40B4-BE49-F238E27FC236}">
                <a16:creationId xmlns:a16="http://schemas.microsoft.com/office/drawing/2014/main" id="{4DF30C54-9016-4788-80D6-AB937799B48A}"/>
              </a:ext>
            </a:extLst>
          </p:cNvPr>
          <p:cNvSpPr>
            <a:spLocks noGrp="1"/>
          </p:cNvSpPr>
          <p:nvPr>
            <p:ph type="sldNum" sz="quarter" idx="4294967295"/>
          </p:nvPr>
        </p:nvSpPr>
        <p:spPr>
          <a:xfrm>
            <a:off x="8485909" y="6284336"/>
            <a:ext cx="3332566" cy="365125"/>
          </a:xfrm>
          <a:prstGeom prst="rect">
            <a:avLst/>
          </a:prstGeom>
        </p:spPr>
        <p:txBody>
          <a:bodyPr/>
          <a:lstStyle/>
          <a:p>
            <a:pPr algn="r"/>
            <a:fld id="{73C129E0-BF40-4729-8B4C-58FC4ADB4E33}" type="slidenum">
              <a:rPr lang="en-US" sz="1600" b="1">
                <a:solidFill>
                  <a:schemeClr val="bg1"/>
                </a:solidFill>
              </a:rPr>
              <a:pPr algn="r"/>
              <a:t>9</a:t>
            </a:fld>
            <a:endParaRPr lang="en-US" sz="1600" b="1" dirty="0">
              <a:solidFill>
                <a:schemeClr val="bg1"/>
              </a:solidFill>
            </a:endParaRPr>
          </a:p>
        </p:txBody>
      </p:sp>
      <p:sp>
        <p:nvSpPr>
          <p:cNvPr id="8" name="Rectangle 7">
            <a:extLst>
              <a:ext uri="{FF2B5EF4-FFF2-40B4-BE49-F238E27FC236}">
                <a16:creationId xmlns:a16="http://schemas.microsoft.com/office/drawing/2014/main" id="{2E4E7642-F192-4EA2-9F7F-8F6C5A496E83}"/>
              </a:ext>
            </a:extLst>
          </p:cNvPr>
          <p:cNvSpPr/>
          <p:nvPr/>
        </p:nvSpPr>
        <p:spPr>
          <a:xfrm>
            <a:off x="0" y="5906655"/>
            <a:ext cx="12192000" cy="212436"/>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19D4E-63F4-45C2-8435-AB887E231A5A}"/>
              </a:ext>
            </a:extLst>
          </p:cNvPr>
          <p:cNvSpPr/>
          <p:nvPr/>
        </p:nvSpPr>
        <p:spPr>
          <a:xfrm>
            <a:off x="0" y="0"/>
            <a:ext cx="12192000" cy="1094509"/>
          </a:xfrm>
          <a:prstGeom prst="rect">
            <a:avLst/>
          </a:prstGeom>
          <a:solidFill>
            <a:srgbClr val="1A2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close up of a garden&#10;&#10;Description automatically generated">
            <a:extLst>
              <a:ext uri="{FF2B5EF4-FFF2-40B4-BE49-F238E27FC236}">
                <a16:creationId xmlns:a16="http://schemas.microsoft.com/office/drawing/2014/main" id="{6F183964-0803-4AD6-8A62-2E72A046B49C}"/>
              </a:ext>
            </a:extLst>
          </p:cNvPr>
          <p:cNvPicPr>
            <a:picLocks noChangeAspect="1"/>
          </p:cNvPicPr>
          <p:nvPr/>
        </p:nvPicPr>
        <p:blipFill rotWithShape="1">
          <a:blip r:embed="rId3">
            <a:alphaModFix amt="10000"/>
            <a:extLst>
              <a:ext uri="{28A0092B-C50C-407E-A947-70E740481C1C}">
                <a14:useLocalDpi xmlns:a14="http://schemas.microsoft.com/office/drawing/2010/main" val="0"/>
              </a:ext>
            </a:extLst>
          </a:blip>
          <a:srcRect l="454" t="37628" r="1" b="41607"/>
          <a:stretch/>
        </p:blipFill>
        <p:spPr>
          <a:xfrm>
            <a:off x="-1" y="0"/>
            <a:ext cx="12168669" cy="1094509"/>
          </a:xfrm>
          <a:prstGeom prst="rect">
            <a:avLst/>
          </a:prstGeom>
        </p:spPr>
      </p:pic>
      <p:sp>
        <p:nvSpPr>
          <p:cNvPr id="16" name="TextBox 15">
            <a:extLst>
              <a:ext uri="{FF2B5EF4-FFF2-40B4-BE49-F238E27FC236}">
                <a16:creationId xmlns:a16="http://schemas.microsoft.com/office/drawing/2014/main" id="{4B6B197D-E281-4B91-9426-5657CCAE2E6F}"/>
              </a:ext>
            </a:extLst>
          </p:cNvPr>
          <p:cNvSpPr txBox="1"/>
          <p:nvPr/>
        </p:nvSpPr>
        <p:spPr>
          <a:xfrm>
            <a:off x="170873" y="193311"/>
            <a:ext cx="6184898" cy="707886"/>
          </a:xfrm>
          <a:prstGeom prst="rect">
            <a:avLst/>
          </a:prstGeom>
          <a:noFill/>
        </p:spPr>
        <p:txBody>
          <a:bodyPr wrap="square" rtlCol="0">
            <a:spAutoFit/>
          </a:bodyPr>
          <a:lstStyle/>
          <a:p>
            <a:r>
              <a:rPr lang="en-US" sz="4000" dirty="0">
                <a:solidFill>
                  <a:schemeClr val="bg1"/>
                </a:solidFill>
              </a:rPr>
              <a:t>Class Structure</a:t>
            </a:r>
          </a:p>
        </p:txBody>
      </p:sp>
      <p:sp>
        <p:nvSpPr>
          <p:cNvPr id="17" name="TextBox 16">
            <a:extLst>
              <a:ext uri="{FF2B5EF4-FFF2-40B4-BE49-F238E27FC236}">
                <a16:creationId xmlns:a16="http://schemas.microsoft.com/office/drawing/2014/main" id="{247DC766-3F0C-425C-BD89-3731C4C40AB1}"/>
              </a:ext>
            </a:extLst>
          </p:cNvPr>
          <p:cNvSpPr txBox="1"/>
          <p:nvPr/>
        </p:nvSpPr>
        <p:spPr>
          <a:xfrm>
            <a:off x="831820" y="1144467"/>
            <a:ext cx="10774219" cy="4355038"/>
          </a:xfrm>
          <a:prstGeom prst="rect">
            <a:avLst/>
          </a:prstGeom>
          <a:noFill/>
        </p:spPr>
        <p:txBody>
          <a:bodyPr wrap="square" rtlCol="0">
            <a:spAutoFit/>
          </a:bodyPr>
          <a:lstStyle/>
          <a:p>
            <a:r>
              <a:rPr lang="en-US" sz="4400" b="1" dirty="0">
                <a:solidFill>
                  <a:srgbClr val="002060"/>
                </a:solidFill>
                <a:latin typeface="Roboto" panose="02000000000000000000" pitchFamily="2" charset="0"/>
                <a:ea typeface="Roboto" panose="02000000000000000000" pitchFamily="2" charset="0"/>
              </a:rPr>
              <a:t> </a:t>
            </a:r>
          </a:p>
          <a:p>
            <a:pPr marL="571500" indent="-571500">
              <a:buFont typeface="Arial" panose="020B0604020202020204" pitchFamily="34" charset="0"/>
              <a:buChar char="•"/>
            </a:pPr>
            <a:endParaRPr lang="en-US" dirty="0">
              <a:solidFill>
                <a:srgbClr val="002060"/>
              </a:solidFill>
              <a:latin typeface="Roboto" panose="02000000000000000000" pitchFamily="2" charset="0"/>
              <a:ea typeface="Roboto" panose="02000000000000000000" pitchFamily="2" charset="0"/>
            </a:endParaRPr>
          </a:p>
          <a:p>
            <a:pPr marL="914400" lvl="1" indent="-457200">
              <a:buFont typeface="Arial" panose="020B0604020202020204" pitchFamily="34" charset="0"/>
              <a:buChar char="•"/>
            </a:pPr>
            <a:r>
              <a:rPr lang="en-US" sz="3600" dirty="0">
                <a:solidFill>
                  <a:schemeClr val="accent1">
                    <a:lumMod val="75000"/>
                  </a:schemeClr>
                </a:solidFill>
                <a:latin typeface="Roboto" panose="02000000000000000000" pitchFamily="2" charset="0"/>
                <a:ea typeface="Roboto" panose="02000000000000000000" pitchFamily="2" charset="0"/>
              </a:rPr>
              <a:t>Topic Introduction</a:t>
            </a:r>
          </a:p>
          <a:p>
            <a:pPr lvl="1"/>
            <a:r>
              <a:rPr lang="en-US" sz="800" dirty="0">
                <a:solidFill>
                  <a:schemeClr val="accent1">
                    <a:lumMod val="75000"/>
                  </a:schemeClr>
                </a:solidFill>
                <a:latin typeface="Roboto" panose="02000000000000000000" pitchFamily="2" charset="0"/>
                <a:ea typeface="Roboto" panose="02000000000000000000" pitchFamily="2" charset="0"/>
              </a:rPr>
              <a:t> </a:t>
            </a:r>
            <a:endParaRPr lang="en-US" sz="9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3600" dirty="0">
                <a:solidFill>
                  <a:schemeClr val="accent1">
                    <a:lumMod val="75000"/>
                  </a:schemeClr>
                </a:solidFill>
                <a:latin typeface="Roboto" panose="02000000000000000000" pitchFamily="2" charset="0"/>
                <a:ea typeface="Roboto" panose="02000000000000000000" pitchFamily="2" charset="0"/>
              </a:rPr>
              <a:t>   Discussion</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3600" dirty="0">
                <a:solidFill>
                  <a:schemeClr val="accent1">
                    <a:lumMod val="75000"/>
                  </a:schemeClr>
                </a:solidFill>
                <a:latin typeface="Roboto" panose="02000000000000000000" pitchFamily="2" charset="0"/>
                <a:ea typeface="Roboto" panose="02000000000000000000" pitchFamily="2" charset="0"/>
              </a:rPr>
              <a:t>Demo</a:t>
            </a:r>
          </a:p>
          <a:p>
            <a:pPr lvl="1"/>
            <a:r>
              <a:rPr lang="en-US" sz="900" dirty="0">
                <a:solidFill>
                  <a:schemeClr val="accent1">
                    <a:lumMod val="75000"/>
                  </a:schemeClr>
                </a:solidFill>
                <a:latin typeface="Roboto" panose="02000000000000000000" pitchFamily="2" charset="0"/>
                <a:ea typeface="Roboto" panose="02000000000000000000" pitchFamily="2" charset="0"/>
              </a:rPr>
              <a:t> </a:t>
            </a:r>
            <a:endParaRPr lang="en-US" sz="2800" dirty="0">
              <a:solidFill>
                <a:schemeClr val="accent1">
                  <a:lumMod val="75000"/>
                </a:schemeClr>
              </a:solidFill>
              <a:latin typeface="Roboto" panose="02000000000000000000" pitchFamily="2" charset="0"/>
              <a:ea typeface="Roboto" panose="02000000000000000000" pitchFamily="2" charset="0"/>
            </a:endParaRPr>
          </a:p>
          <a:p>
            <a:pPr marL="628650" lvl="1" indent="-171450">
              <a:buFont typeface="Arial" panose="020B0604020202020204" pitchFamily="34" charset="0"/>
              <a:buChar char="•"/>
            </a:pPr>
            <a:r>
              <a:rPr lang="en-US" sz="2800" dirty="0">
                <a:solidFill>
                  <a:schemeClr val="accent1">
                    <a:lumMod val="75000"/>
                  </a:schemeClr>
                </a:solidFill>
                <a:latin typeface="Roboto" panose="02000000000000000000" pitchFamily="2" charset="0"/>
                <a:ea typeface="Roboto" panose="02000000000000000000" pitchFamily="2" charset="0"/>
              </a:rPr>
              <a:t>   </a:t>
            </a:r>
            <a:r>
              <a:rPr lang="en-US" sz="3600" dirty="0">
                <a:solidFill>
                  <a:schemeClr val="accent1">
                    <a:lumMod val="75000"/>
                  </a:schemeClr>
                </a:solidFill>
                <a:latin typeface="Roboto" panose="02000000000000000000" pitchFamily="2" charset="0"/>
                <a:ea typeface="Roboto" panose="02000000000000000000" pitchFamily="2" charset="0"/>
              </a:rPr>
              <a:t>Practice</a:t>
            </a:r>
          </a:p>
          <a:p>
            <a:pPr lvl="1"/>
            <a:r>
              <a:rPr lang="en-US" sz="900" dirty="0">
                <a:solidFill>
                  <a:schemeClr val="accent1">
                    <a:lumMod val="75000"/>
                  </a:schemeClr>
                </a:solidFill>
                <a:latin typeface="Roboto" panose="02000000000000000000" pitchFamily="2" charset="0"/>
                <a:ea typeface="Roboto" panose="02000000000000000000" pitchFamily="2" charset="0"/>
              </a:rPr>
              <a:t> </a:t>
            </a:r>
          </a:p>
          <a:p>
            <a:pPr marL="628650" lvl="1" indent="-171450">
              <a:buFont typeface="Arial" panose="020B0604020202020204" pitchFamily="34" charset="0"/>
              <a:buChar char="•"/>
            </a:pPr>
            <a:r>
              <a:rPr lang="en-US" sz="2600" dirty="0">
                <a:solidFill>
                  <a:schemeClr val="accent1">
                    <a:lumMod val="75000"/>
                  </a:schemeClr>
                </a:solidFill>
                <a:latin typeface="Roboto" panose="02000000000000000000" pitchFamily="2" charset="0"/>
                <a:ea typeface="Roboto" panose="02000000000000000000" pitchFamily="2" charset="0"/>
              </a:rPr>
              <a:t>   </a:t>
            </a:r>
            <a:r>
              <a:rPr lang="en-US" sz="3600" dirty="0">
                <a:solidFill>
                  <a:schemeClr val="accent1">
                    <a:lumMod val="75000"/>
                  </a:schemeClr>
                </a:solidFill>
                <a:latin typeface="Roboto" panose="02000000000000000000" pitchFamily="2" charset="0"/>
                <a:ea typeface="Roboto" panose="02000000000000000000" pitchFamily="2" charset="0"/>
              </a:rPr>
              <a:t>Review</a:t>
            </a:r>
          </a:p>
        </p:txBody>
      </p:sp>
    </p:spTree>
    <p:extLst>
      <p:ext uri="{BB962C8B-B14F-4D97-AF65-F5344CB8AC3E}">
        <p14:creationId xmlns:p14="http://schemas.microsoft.com/office/powerpoint/2010/main" val="8071933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2827</TotalTime>
  <Words>1618</Words>
  <Application>Microsoft Office PowerPoint</Application>
  <PresentationFormat>Widescreen</PresentationFormat>
  <Paragraphs>345</Paragraphs>
  <Slides>55</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55</vt:i4>
      </vt:variant>
    </vt:vector>
  </HeadingPairs>
  <TitlesOfParts>
    <vt:vector size="64" baseType="lpstr">
      <vt:lpstr>Algerian</vt:lpstr>
      <vt:lpstr>Arial</vt:lpstr>
      <vt:lpstr>BentonSans Book</vt:lpstr>
      <vt:lpstr>Calibri</vt:lpstr>
      <vt:lpstr>Calibri Light</vt:lpstr>
      <vt:lpstr>Lucida Console</vt:lpstr>
      <vt:lpstr>Merriweather Light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Level of Detail Calculations (LOD)</vt:lpstr>
      <vt:lpstr>LOD Syntax and Calculation Types</vt:lpstr>
      <vt:lpstr>Order of Operations (Query Pipeline)</vt:lpstr>
      <vt:lpstr>PowerPoint Presentation</vt:lpstr>
      <vt:lpstr>Parameters</vt:lpstr>
      <vt:lpstr>Parameters</vt:lpstr>
      <vt:lpstr>Parameters</vt:lpstr>
      <vt:lpstr>PowerPoint Presentation</vt:lpstr>
      <vt:lpstr>What is a Dashboard?</vt:lpstr>
      <vt:lpstr>Planning</vt:lpstr>
      <vt:lpstr>Define Purpose and Audience </vt:lpstr>
      <vt:lpstr>Sketch Your Plan</vt:lpstr>
      <vt:lpstr> Building Your Dashboard</vt:lpstr>
      <vt:lpstr>Instructions and Annotations</vt:lpstr>
      <vt:lpstr>Visual Best Practices</vt:lpstr>
      <vt:lpstr>Tooltips</vt:lpstr>
      <vt:lpstr>Remove Chart Junk</vt:lpstr>
      <vt:lpstr>Remove Chart Junk</vt:lpstr>
      <vt:lpstr>Example</vt:lpstr>
      <vt:lpstr>Show/Hide Containers</vt:lpstr>
      <vt:lpstr>Improving Performance</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Kristy McGee</dc:creator>
  <cp:lastModifiedBy>Kristy McGee</cp:lastModifiedBy>
  <cp:revision>19</cp:revision>
  <dcterms:created xsi:type="dcterms:W3CDTF">2021-01-04T22:38:54Z</dcterms:created>
  <dcterms:modified xsi:type="dcterms:W3CDTF">2021-01-12T03:04:20Z</dcterms:modified>
</cp:coreProperties>
</file>